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3" r:id="rId2"/>
  </p:sldMasterIdLst>
  <p:notesMasterIdLst>
    <p:notesMasterId r:id="rId102"/>
  </p:notesMasterIdLst>
  <p:sldIdLst>
    <p:sldId id="256" r:id="rId3"/>
    <p:sldId id="257" r:id="rId4"/>
    <p:sldId id="258" r:id="rId5"/>
    <p:sldId id="259" r:id="rId6"/>
    <p:sldId id="260" r:id="rId7"/>
    <p:sldId id="261" r:id="rId8"/>
    <p:sldId id="262" r:id="rId9"/>
    <p:sldId id="344" r:id="rId10"/>
    <p:sldId id="263" r:id="rId11"/>
    <p:sldId id="264" r:id="rId12"/>
    <p:sldId id="329" r:id="rId13"/>
    <p:sldId id="330" r:id="rId14"/>
    <p:sldId id="268" r:id="rId15"/>
    <p:sldId id="267" r:id="rId16"/>
    <p:sldId id="327" r:id="rId17"/>
    <p:sldId id="331" r:id="rId18"/>
    <p:sldId id="328" r:id="rId19"/>
    <p:sldId id="269" r:id="rId20"/>
    <p:sldId id="265" r:id="rId21"/>
    <p:sldId id="271" r:id="rId22"/>
    <p:sldId id="275" r:id="rId23"/>
    <p:sldId id="274" r:id="rId24"/>
    <p:sldId id="276" r:id="rId25"/>
    <p:sldId id="318" r:id="rId26"/>
    <p:sldId id="319" r:id="rId27"/>
    <p:sldId id="320" r:id="rId28"/>
    <p:sldId id="347" r:id="rId29"/>
    <p:sldId id="277" r:id="rId30"/>
    <p:sldId id="278" r:id="rId31"/>
    <p:sldId id="279" r:id="rId32"/>
    <p:sldId id="280" r:id="rId33"/>
    <p:sldId id="281" r:id="rId34"/>
    <p:sldId id="282" r:id="rId35"/>
    <p:sldId id="348" r:id="rId36"/>
    <p:sldId id="352" r:id="rId37"/>
    <p:sldId id="353" r:id="rId38"/>
    <p:sldId id="354" r:id="rId39"/>
    <p:sldId id="355" r:id="rId40"/>
    <p:sldId id="283" r:id="rId41"/>
    <p:sldId id="351" r:id="rId42"/>
    <p:sldId id="284" r:id="rId43"/>
    <p:sldId id="285" r:id="rId44"/>
    <p:sldId id="286" r:id="rId45"/>
    <p:sldId id="287" r:id="rId46"/>
    <p:sldId id="349" r:id="rId47"/>
    <p:sldId id="288" r:id="rId48"/>
    <p:sldId id="289" r:id="rId49"/>
    <p:sldId id="326" r:id="rId50"/>
    <p:sldId id="290" r:id="rId51"/>
    <p:sldId id="291" r:id="rId52"/>
    <p:sldId id="292" r:id="rId53"/>
    <p:sldId id="293" r:id="rId54"/>
    <p:sldId id="295" r:id="rId55"/>
    <p:sldId id="296" r:id="rId56"/>
    <p:sldId id="297" r:id="rId57"/>
    <p:sldId id="298" r:id="rId58"/>
    <p:sldId id="299" r:id="rId59"/>
    <p:sldId id="300" r:id="rId60"/>
    <p:sldId id="301" r:id="rId61"/>
    <p:sldId id="350" r:id="rId62"/>
    <p:sldId id="302" r:id="rId63"/>
    <p:sldId id="332" r:id="rId64"/>
    <p:sldId id="356" r:id="rId65"/>
    <p:sldId id="358" r:id="rId66"/>
    <p:sldId id="303" r:id="rId67"/>
    <p:sldId id="317" r:id="rId68"/>
    <p:sldId id="304" r:id="rId69"/>
    <p:sldId id="333" r:id="rId70"/>
    <p:sldId id="313" r:id="rId71"/>
    <p:sldId id="306" r:id="rId72"/>
    <p:sldId id="334" r:id="rId73"/>
    <p:sldId id="307" r:id="rId74"/>
    <p:sldId id="308" r:id="rId75"/>
    <p:sldId id="309" r:id="rId76"/>
    <p:sldId id="310" r:id="rId77"/>
    <p:sldId id="311" r:id="rId78"/>
    <p:sldId id="314" r:id="rId79"/>
    <p:sldId id="312" r:id="rId80"/>
    <p:sldId id="321" r:id="rId81"/>
    <p:sldId id="322" r:id="rId82"/>
    <p:sldId id="325" r:id="rId83"/>
    <p:sldId id="323" r:id="rId84"/>
    <p:sldId id="324" r:id="rId85"/>
    <p:sldId id="346" r:id="rId86"/>
    <p:sldId id="335" r:id="rId87"/>
    <p:sldId id="336" r:id="rId88"/>
    <p:sldId id="337" r:id="rId89"/>
    <p:sldId id="338" r:id="rId90"/>
    <p:sldId id="339" r:id="rId91"/>
    <p:sldId id="340" r:id="rId92"/>
    <p:sldId id="345" r:id="rId93"/>
    <p:sldId id="315" r:id="rId94"/>
    <p:sldId id="316" r:id="rId95"/>
    <p:sldId id="341" r:id="rId96"/>
    <p:sldId id="342" r:id="rId97"/>
    <p:sldId id="343" r:id="rId98"/>
    <p:sldId id="359" r:id="rId99"/>
    <p:sldId id="360" r:id="rId100"/>
    <p:sldId id="361" r:id="rId10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2CC"/>
    <a:srgbClr val="FF3305"/>
    <a:srgbClr val="FF6702"/>
    <a:srgbClr val="CF3E00"/>
    <a:srgbClr val="236F7A"/>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73" autoAdjust="0"/>
  </p:normalViewPr>
  <p:slideViewPr>
    <p:cSldViewPr>
      <p:cViewPr varScale="1">
        <p:scale>
          <a:sx n="106" d="100"/>
          <a:sy n="106" d="100"/>
        </p:scale>
        <p:origin x="1020" y="114"/>
      </p:cViewPr>
      <p:guideLst/>
    </p:cSldViewPr>
  </p:slideViewPr>
  <p:notesTextViewPr>
    <p:cViewPr>
      <p:scale>
        <a:sx n="3" d="2"/>
        <a:sy n="3" d="2"/>
      </p:scale>
      <p:origin x="0" y="0"/>
    </p:cViewPr>
  </p:notesTextViewPr>
  <p:notesViewPr>
    <p:cSldViewPr>
      <p:cViewPr varScale="1">
        <p:scale>
          <a:sx n="80" d="100"/>
          <a:sy n="80"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A92265C-863A-49AE-B31F-C6509E84CF80}" type="datetimeFigureOut">
              <a:rPr lang="en-US"/>
              <a:pPr>
                <a:defRPr/>
              </a:pPr>
              <a:t>1/21/2021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B41728-9052-4733-9C39-353DCE8231D9}" type="slidenum">
              <a:rPr lang="en-US" altLang="en-US"/>
              <a:pPr/>
              <a:t>‹#›</a:t>
            </a:fld>
            <a:endParaRPr lang="en-US" altLang="en-US"/>
          </a:p>
        </p:txBody>
      </p:sp>
    </p:spTree>
    <p:extLst>
      <p:ext uri="{BB962C8B-B14F-4D97-AF65-F5344CB8AC3E}">
        <p14:creationId xmlns:p14="http://schemas.microsoft.com/office/powerpoint/2010/main" val="3727552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a:t>
            </a:fld>
            <a:endParaRPr lang="en-US" altLang="en-US"/>
          </a:p>
        </p:txBody>
      </p:sp>
    </p:spTree>
    <p:extLst>
      <p:ext uri="{BB962C8B-B14F-4D97-AF65-F5344CB8AC3E}">
        <p14:creationId xmlns:p14="http://schemas.microsoft.com/office/powerpoint/2010/main" val="324737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At the start there were 3 companies providing telephone service in New Jersey. Over the years this has changed enormously. OETS works with each of the companies providing </a:t>
            </a:r>
            <a:r>
              <a:rPr lang="en-US" dirty="0" err="1"/>
              <a:t>telecommuncation</a:t>
            </a:r>
            <a:r>
              <a:rPr lang="en-US" dirty="0"/>
              <a:t> services, wireline, wireless, VoIP and texting with connection to the 9-1-1 network and in the routing of customer calls to 9-1-1. </a:t>
            </a:r>
          </a:p>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8B538F-E0FB-424E-B1F7-B2FAF0785B7C}" type="slidenum">
              <a:rPr lang="en-US" altLang="en-US"/>
              <a:pPr/>
              <a:t>10</a:t>
            </a:fld>
            <a:endParaRPr lang="en-US" altLang="en-US"/>
          </a:p>
        </p:txBody>
      </p:sp>
    </p:spTree>
    <p:extLst>
      <p:ext uri="{BB962C8B-B14F-4D97-AF65-F5344CB8AC3E}">
        <p14:creationId xmlns:p14="http://schemas.microsoft.com/office/powerpoint/2010/main" val="244335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New Jersey E9-1-1 is a statewide network. In most parts of the county 9-1-1 networks are set up at the county or municipal level. Many chose to manage the database and network at their level. Because of the complexity of a statewide network New Jersey has contracted Verizon to provide E9-1-1 service. This includes all of the physical components that get the calls to the PSAPs, the Emergency Service Number (ESN) programing and the database. The ESN will be covered in another section.</a:t>
            </a:r>
          </a:p>
          <a:p>
            <a:r>
              <a:rPr lang="en-US" dirty="0"/>
              <a:t>The 9-1-1 Customer Care Center (formerly the 9-1-1 Control Center) is the point of contact whenever a PSAP has a problem with the network. Lost data links, circuits, unreadable ALI screens, 9-1-1 calls from unusual places, reports that 9-1-1 calls to your PSAP are not being answered are just some of the things that should be reported to CCC at (800) 773-7911.</a:t>
            </a:r>
          </a:p>
          <a:p>
            <a:r>
              <a:rPr lang="en-US" dirty="0"/>
              <a:t>The Verizon Database Management Center is what gets 9-1-1 calls to the proper PSAP. They coordinate the records from all of the telephone service providers for customers in New Jersey. However they cannot make changes to other provider’s records. With the vast number of telephone service providers now it is important that whenever a correction has to be made to the ALI screen it is sent to the proper database manager. Today many VoIP service providers maintain their own database records and are not provided to Verizon. The information on the Ali screen is provided by the VoIP service and not Verizon’s database.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8B538F-E0FB-424E-B1F7-B2FAF0785B7C}" type="slidenum">
              <a:rPr lang="en-US" altLang="en-US"/>
              <a:pPr/>
              <a:t>11</a:t>
            </a:fld>
            <a:endParaRPr lang="en-US" altLang="en-US"/>
          </a:p>
        </p:txBody>
      </p:sp>
    </p:spTree>
    <p:extLst>
      <p:ext uri="{BB962C8B-B14F-4D97-AF65-F5344CB8AC3E}">
        <p14:creationId xmlns:p14="http://schemas.microsoft.com/office/powerpoint/2010/main" val="58782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PSAP and PSDP can select their own provider of 9-1-1 telephone equipment. OETS reviews</a:t>
            </a:r>
            <a:r>
              <a:rPr lang="en-US" baseline="0" dirty="0"/>
              <a:t> these products and which are approved for connection to the network.</a:t>
            </a:r>
          </a:p>
          <a:p>
            <a:endParaRPr lang="en-US" baseline="0" dirty="0"/>
          </a:p>
          <a:p>
            <a:r>
              <a:rPr lang="en-US" baseline="0" dirty="0"/>
              <a:t>When new 9-1-1 telephone equipment is installed OETS will visit the facility to ensure that it is properly configured to meet the regulations.</a:t>
            </a:r>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12</a:t>
            </a:fld>
            <a:endParaRPr lang="en-US" altLang="en-US"/>
          </a:p>
        </p:txBody>
      </p:sp>
    </p:spTree>
    <p:extLst>
      <p:ext uri="{BB962C8B-B14F-4D97-AF65-F5344CB8AC3E}">
        <p14:creationId xmlns:p14="http://schemas.microsoft.com/office/powerpoint/2010/main" val="377970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county is required to appoint a County 9-1-1 Coordinator. Their job is to create and maintain the County 9-1-1 Plan and to maintain the 9-1-1 Master Street Address Guide (MSAG). The plan includes each municipality, their primary PSAP, secondary PSAPs (if any), PSAP equipment, PSAP contacts and any information needed in the county plan. The MSAG can be maintained with help from the Local 9-1-1 Coordinator.</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13</a:t>
            </a:fld>
            <a:endParaRPr lang="en-US" altLang="en-US"/>
          </a:p>
        </p:txBody>
      </p:sp>
    </p:spTree>
    <p:extLst>
      <p:ext uri="{BB962C8B-B14F-4D97-AF65-F5344CB8AC3E}">
        <p14:creationId xmlns:p14="http://schemas.microsoft.com/office/powerpoint/2010/main" val="414092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municipality is to appoint a Local 9-1-1 Coordinator to provide PSAP and MSAG information to the County 9-1-1 Coordinator in the form of the Local 9-1-1 Plan.</a:t>
            </a:r>
          </a:p>
          <a:p>
            <a:r>
              <a:rPr lang="en-US" dirty="0"/>
              <a:t>These plans are what make up the State 9-1-1 Plan.</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14</a:t>
            </a:fld>
            <a:endParaRPr lang="en-US" altLang="en-US"/>
          </a:p>
        </p:txBody>
      </p:sp>
    </p:spTree>
    <p:extLst>
      <p:ext uri="{BB962C8B-B14F-4D97-AF65-F5344CB8AC3E}">
        <p14:creationId xmlns:p14="http://schemas.microsoft.com/office/powerpoint/2010/main" val="262530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what an MSAG is in the beginning (1989) each County Coordinator was given paper maps of each municipality. Working with the Local 9-1-1 Coordinator the division of emergency services for each town was established. To do this </a:t>
            </a:r>
            <a:r>
              <a:rPr lang="en-US" dirty="0" err="1"/>
              <a:t>lineswere</a:t>
            </a:r>
            <a:r>
              <a:rPr lang="en-US" dirty="0"/>
              <a:t> drawn to show the area covered by the local police department. In most cases this was the whole town so there was 1 police area. Next the fire company areas were drawn. There could be a single fire company or several. Each fire company area was numbered. Finally each EMS area was drawn and numbered. Each area with a unique combination of police, fire and medical organizations was assigned a number referred to as an Emergency Service Zone (ESZ).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15</a:t>
            </a:fld>
            <a:endParaRPr lang="en-US" altLang="en-US"/>
          </a:p>
        </p:txBody>
      </p:sp>
    </p:spTree>
    <p:extLst>
      <p:ext uri="{BB962C8B-B14F-4D97-AF65-F5344CB8AC3E}">
        <p14:creationId xmlns:p14="http://schemas.microsoft.com/office/powerpoint/2010/main" val="383467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of each street on the map had to be verified and the address range, (lowest number to highest number) the street segment in each ESZ had to be displayed on the map. Each ESZ was then assigned a unique Emergency Service Number (ESN) to use in the MSAG.</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16</a:t>
            </a:fld>
            <a:endParaRPr lang="en-US" altLang="en-US"/>
          </a:p>
        </p:txBody>
      </p:sp>
    </p:spTree>
    <p:extLst>
      <p:ext uri="{BB962C8B-B14F-4D97-AF65-F5344CB8AC3E}">
        <p14:creationId xmlns:p14="http://schemas.microsoft.com/office/powerpoint/2010/main" val="1426710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there is no need to use the maps. Any changes to the MSAG can be submitted to Verizon using the forms provided.</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17</a:t>
            </a:fld>
            <a:endParaRPr lang="en-US" altLang="en-US"/>
          </a:p>
        </p:txBody>
      </p:sp>
    </p:spTree>
    <p:extLst>
      <p:ext uri="{BB962C8B-B14F-4D97-AF65-F5344CB8AC3E}">
        <p14:creationId xmlns:p14="http://schemas.microsoft.com/office/powerpoint/2010/main" val="120806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Safety Answering Points (PSAPs) may be called a Primary PSAP because they are the first to get the 9-1-1 call. An agency that does not get the initial call but has the caller transferred to them is the Public Safety Dispatch Point (PSDP) because their job is to send the proper emergency services. These can also be called a Secondary PSAP.</a:t>
            </a:r>
          </a:p>
          <a:p>
            <a:r>
              <a:rPr lang="en-US" dirty="0"/>
              <a:t>The Primary PSAP must have all of the equipment, training and staffing required by the state regulations. PSDPs do not. The equipment, training and staffing are up the local authorities. However, if they provide Emergency Medical Dispatch (EMD) Service their training must include EMD certification.</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18</a:t>
            </a:fld>
            <a:endParaRPr lang="en-US" altLang="en-US"/>
          </a:p>
        </p:txBody>
      </p:sp>
    </p:spTree>
    <p:extLst>
      <p:ext uri="{BB962C8B-B14F-4D97-AF65-F5344CB8AC3E}">
        <p14:creationId xmlns:p14="http://schemas.microsoft.com/office/powerpoint/2010/main" val="463942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9-1-1 work all of the components have to be in place. If the service providers do not correctly set up the ALI information 9-1-1 calls will not know which</a:t>
            </a:r>
            <a:r>
              <a:rPr lang="en-US" baseline="0" dirty="0"/>
              <a:t> PSAP to go to.</a:t>
            </a:r>
          </a:p>
          <a:p>
            <a:endParaRPr lang="en-US" baseline="0" dirty="0"/>
          </a:p>
          <a:p>
            <a:r>
              <a:rPr lang="en-US" baseline="0" dirty="0"/>
              <a:t>Any questions about the 9-1-1 network can be directed to OETS.</a:t>
            </a:r>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19</a:t>
            </a:fld>
            <a:endParaRPr lang="en-US" altLang="en-US"/>
          </a:p>
        </p:txBody>
      </p:sp>
    </p:spTree>
    <p:extLst>
      <p:ext uri="{BB962C8B-B14F-4D97-AF65-F5344CB8AC3E}">
        <p14:creationId xmlns:p14="http://schemas.microsoft.com/office/powerpoint/2010/main" val="306717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an easy to remember “short” number is not new. Great Britain initiated “9-9-9” service in 1937 nationwide. There was no location information it simply connected the caller to the local police station.</a:t>
            </a:r>
          </a:p>
          <a:p>
            <a:r>
              <a:rPr lang="en-US" dirty="0"/>
              <a:t>Americans stationed there during World War II brought the idea back after the war and tried to implement it in the U.S.A. It proved difficult because of the way the telephone network was set up. Some cities already had a “short” number for emergency services. Some places had a different number for each emergency service. Part of the discussion was which numbers to use. Both the International Association of Chiefs of Police and the International Fire Chiefs Association recommended this service in 1958 but it took several years before the first 9-1-1 network was created in Haleyville Alabama in 1968. </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a:t>
            </a:fld>
            <a:endParaRPr lang="en-US" altLang="en-US"/>
          </a:p>
        </p:txBody>
      </p:sp>
    </p:spTree>
    <p:extLst>
      <p:ext uri="{BB962C8B-B14F-4D97-AF65-F5344CB8AC3E}">
        <p14:creationId xmlns:p14="http://schemas.microsoft.com/office/powerpoint/2010/main" val="197650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Basic 9-1-1 there is no location and there may not be a call back number. The call routes based on the telephone company service area so the PSAP may not be one that serves the caller’s location.</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20</a:t>
            </a:fld>
            <a:endParaRPr lang="en-US" altLang="en-US"/>
          </a:p>
        </p:txBody>
      </p:sp>
    </p:spTree>
    <p:extLst>
      <p:ext uri="{BB962C8B-B14F-4D97-AF65-F5344CB8AC3E}">
        <p14:creationId xmlns:p14="http://schemas.microsoft.com/office/powerpoint/2010/main" val="3401995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Enhanced 9-1-1 the call is routed to the proper Primary PSAP using the ESNs, MSAG and all of the resources of the network. ANI and ALI information are provided to the PSAP. The only time it does work is if there is no dial tone available to the caller (no phone service) or the central office is isolated from the public telephone network.</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21</a:t>
            </a:fld>
            <a:endParaRPr lang="en-US" altLang="en-US"/>
          </a:p>
        </p:txBody>
      </p:sp>
    </p:spTree>
    <p:extLst>
      <p:ext uri="{BB962C8B-B14F-4D97-AF65-F5344CB8AC3E}">
        <p14:creationId xmlns:p14="http://schemas.microsoft.com/office/powerpoint/2010/main" val="272198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two towns sharing the same central office (red line) will have 9-1-1 calls routed to only one PSAP using Basic 9-1-1. When Enhanced 9-1-1 is implemented the routing will be based on the caller’s location even though the calls go through the same central office (green line).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22</a:t>
            </a:fld>
            <a:endParaRPr lang="en-US" altLang="en-US"/>
          </a:p>
        </p:txBody>
      </p:sp>
    </p:spTree>
    <p:extLst>
      <p:ext uri="{BB962C8B-B14F-4D97-AF65-F5344CB8AC3E}">
        <p14:creationId xmlns:p14="http://schemas.microsoft.com/office/powerpoint/2010/main" val="1400615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caller does not get a dial tone then there is no phone service available. If the central office is isolated then they may get a busy signal. </a:t>
            </a:r>
          </a:p>
          <a:p>
            <a:r>
              <a:rPr lang="en-US" dirty="0"/>
              <a:t>If a wireless phone cannot get a signal or if the signal is not strong enough then they may not be able to make a call to 9-1-1 or anyone else. It is possible that a text message may be sent because</a:t>
            </a:r>
            <a:r>
              <a:rPr lang="en-US" baseline="0" dirty="0"/>
              <a:t> data seems to work over low strength connections.</a:t>
            </a:r>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23</a:t>
            </a:fld>
            <a:endParaRPr lang="en-US" altLang="en-US"/>
          </a:p>
        </p:txBody>
      </p:sp>
    </p:spTree>
    <p:extLst>
      <p:ext uri="{BB962C8B-B14F-4D97-AF65-F5344CB8AC3E}">
        <p14:creationId xmlns:p14="http://schemas.microsoft.com/office/powerpoint/2010/main" val="3418328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 or cell phone routing cannot presently be based on the phone location like wireline. The call is routed based on the cell tower receiving the call. Once the PSAP has answered it may be able to obtain the callers location from the caller. In addition the network may be able to offer an approximate location in the form of the latitude and longitude of the phone.</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24</a:t>
            </a:fld>
            <a:endParaRPr lang="en-US" altLang="en-US"/>
          </a:p>
        </p:txBody>
      </p:sp>
    </p:spTree>
    <p:extLst>
      <p:ext uri="{BB962C8B-B14F-4D97-AF65-F5344CB8AC3E}">
        <p14:creationId xmlns:p14="http://schemas.microsoft.com/office/powerpoint/2010/main" val="58179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over Internet Protocol (VoIP) can be routed in different ways. One form called Stationary works the same as wireline routing using the MSAG. These phones remain in one place let a wireline phone. VoIP service that can be taken to another location and used is called Nomadic. To make this work the provider can use a combination of the MSAG and latitude and longitude based on the phone location. The customer is required to go online and update the new location of the phone when it is reconnected to the internet. The VoIP provider then may use the MSAG or the latitude and longitude obtained from a third party provider to route the 9-1-1 call. Problems have occurred when the VoIP provider uses the Post Office instead of the name of the municipality to select the ESN for routing. They may also chose the wrong town when the name is used more than once (ex. Washington, Hamilton, etc.) or when the Post Office name is not an actual town but a local name (ex. Blackwood, Titusville, Vauxhall, etc.).</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25</a:t>
            </a:fld>
            <a:endParaRPr lang="en-US" altLang="en-US"/>
          </a:p>
        </p:txBody>
      </p:sp>
    </p:spTree>
    <p:extLst>
      <p:ext uri="{BB962C8B-B14F-4D97-AF65-F5344CB8AC3E}">
        <p14:creationId xmlns:p14="http://schemas.microsoft.com/office/powerpoint/2010/main" val="77398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interim solution that was used to provide texting to New Jersey established routing at the county level. Depending on the device used and the service provider some will route based on the device location, others on the cell tower processing the text message similar to wireless calls.</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26</a:t>
            </a:fld>
            <a:endParaRPr lang="en-US" altLang="en-US"/>
          </a:p>
        </p:txBody>
      </p:sp>
    </p:spTree>
    <p:extLst>
      <p:ext uri="{BB962C8B-B14F-4D97-AF65-F5344CB8AC3E}">
        <p14:creationId xmlns:p14="http://schemas.microsoft.com/office/powerpoint/2010/main" val="2360044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9-1-1 work all of the components have to be in place. If the service providers do not correctly set up the ALI information 9-1-1 calls will not know which</a:t>
            </a:r>
            <a:r>
              <a:rPr lang="en-US" baseline="0" dirty="0"/>
              <a:t> PSAP to go to.</a:t>
            </a:r>
          </a:p>
          <a:p>
            <a:endParaRPr lang="en-US" baseline="0" dirty="0"/>
          </a:p>
          <a:p>
            <a:r>
              <a:rPr lang="en-US" baseline="0" dirty="0"/>
              <a:t>Any questions about the 9-1-1 network can be directed to OETS.</a:t>
            </a:r>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27</a:t>
            </a:fld>
            <a:endParaRPr lang="en-US" altLang="en-US"/>
          </a:p>
        </p:txBody>
      </p:sp>
    </p:spTree>
    <p:extLst>
      <p:ext uri="{BB962C8B-B14F-4D97-AF65-F5344CB8AC3E}">
        <p14:creationId xmlns:p14="http://schemas.microsoft.com/office/powerpoint/2010/main" val="299881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0</a:t>
            </a:r>
          </a:p>
          <a:p>
            <a:r>
              <a:rPr lang="en-US" dirty="0"/>
              <a:t>At first 9-1-1 was not available on wireless phones. There was no way to tell where the call was being made to determine where the call be routed to. There were some attempts to route based on the cell tower but these did not display any ANI or ALI information.</a:t>
            </a:r>
          </a:p>
          <a:p>
            <a:r>
              <a:rPr lang="en-US" dirty="0"/>
              <a:t>As providers began to offer 9-1-1 service the routing was based at the county level. A large PSAP was selected for each county and the calls routed there. The PSAP would have to determine the caller’s location and if they did not dispatch emergency services for there then relay the information to the proper PSAP. In some counties New Jersey State Police were the PSAPs.</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28</a:t>
            </a:fld>
            <a:endParaRPr lang="en-US" altLang="en-US"/>
          </a:p>
        </p:txBody>
      </p:sp>
    </p:spTree>
    <p:extLst>
      <p:ext uri="{BB962C8B-B14F-4D97-AF65-F5344CB8AC3E}">
        <p14:creationId xmlns:p14="http://schemas.microsoft.com/office/powerpoint/2010/main" val="4165858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a:t>
            </a:r>
          </a:p>
          <a:p>
            <a:r>
              <a:rPr lang="en-US" dirty="0"/>
              <a:t>With Phase I ANI information was available. An MSAG was created for the cell towers. Each would be entered with a specific address and a direction indicating the coverage area of the antenna receiving the call. Each was given a unique set of “routing digits” that would be used to send the caller to the PSAP. This allowed the calls to be directed to a local PSAP although there was still no guarantee that the caller was in their jurisdiction. The 9-1-1 network could now request ALI information based on the routing digits and get the location of the cell tower from the MSAG and the caller’s phone number. Still no location of the caller other than what they told the </a:t>
            </a:r>
            <a:r>
              <a:rPr lang="en-US" dirty="0" err="1"/>
              <a:t>calltaker</a:t>
            </a:r>
            <a:r>
              <a:rPr lang="en-US" dirty="0"/>
              <a:t>.</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29</a:t>
            </a:fld>
            <a:endParaRPr lang="en-US" altLang="en-US"/>
          </a:p>
        </p:txBody>
      </p:sp>
    </p:spTree>
    <p:extLst>
      <p:ext uri="{BB962C8B-B14F-4D97-AF65-F5344CB8AC3E}">
        <p14:creationId xmlns:p14="http://schemas.microsoft.com/office/powerpoint/2010/main" val="262139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place in New Jersey was Atlantic City in 1972 and the first county was Hunterdon County in 1977. These networks did not provide location information. Implementation of a statewide “enhanced” 9-1-1 network occurred in 1989. This would provide the routing the call based on the caller’s location and provide the caller’s location information.</a:t>
            </a:r>
          </a:p>
          <a:p>
            <a:r>
              <a:rPr lang="en-US" dirty="0"/>
              <a:t>The first place to go live with this was Gloucester County in October 1991. E9-1-1 was available statewide in November 1993.</a:t>
            </a:r>
          </a:p>
          <a:p>
            <a:r>
              <a:rPr lang="en-US" dirty="0"/>
              <a:t>Mobile phones became popular in the 1980’s and the question of how to provide 9-1-1 service was asked. Location could not be used so routing based on the cell tower processing the call was used. The caller’s phone number and location were not available so the service acted like the original 9-1-1 service of 1972. In</a:t>
            </a:r>
            <a:r>
              <a:rPr lang="en-US" baseline="0" dirty="0"/>
              <a:t> the 1990s cell calls were being routed to PSAPs based on the location of the tower receiving the call. By 2005 the ability to located the caller with some degree of accuracy was introduced.</a:t>
            </a:r>
            <a:endParaRPr lang="en-US" dirty="0"/>
          </a:p>
          <a:p>
            <a:r>
              <a:rPr lang="en-US" dirty="0"/>
              <a:t>In 2016 “Text to 9-1-1” was introduced in New Jersey. And in 2017 the process to replace the original 9-1-1 network with the “Next Generation” 9-1-1 was started. </a:t>
            </a:r>
          </a:p>
          <a:p>
            <a:endParaRPr lang="en-US" dirty="0"/>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a:t>
            </a:fld>
            <a:endParaRPr lang="en-US" altLang="en-US"/>
          </a:p>
        </p:txBody>
      </p:sp>
    </p:spTree>
    <p:extLst>
      <p:ext uri="{BB962C8B-B14F-4D97-AF65-F5344CB8AC3E}">
        <p14:creationId xmlns:p14="http://schemas.microsoft.com/office/powerpoint/2010/main" val="303587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Phase II was activated it was still possible to receive a wireless call and not get the caller’s estimated location. In the example shown the service provider does not yet have the location of the caller. The first indication is the top of the ALI screen known as the “Warning Line” *WRLS PH2 LAT/LONG NOT AVAILABLE* means that while the provider is able to determine the estimated location of the caller it has not yet received enough information to offer the location. The other indication is in the “CLASS OF SERVICE” (COS) field on the right side of the screen. This shows “WPH1” indicating that the latitude and longitude is that of the cell tower.</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30</a:t>
            </a:fld>
            <a:endParaRPr lang="en-US" altLang="en-US"/>
          </a:p>
        </p:txBody>
      </p:sp>
    </p:spTree>
    <p:extLst>
      <p:ext uri="{BB962C8B-B14F-4D97-AF65-F5344CB8AC3E}">
        <p14:creationId xmlns:p14="http://schemas.microsoft.com/office/powerpoint/2010/main" val="1359041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II</a:t>
            </a:r>
          </a:p>
          <a:p>
            <a:r>
              <a:rPr lang="en-US" dirty="0"/>
              <a:t>When the service provider is offering Phase II information it will include the Phase I callback number, name of the service provider and the address of the cell tower. Now the latitude and longitude will be the estimated location of the caller with the estimated degree of uncertainty.</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31</a:t>
            </a:fld>
            <a:endParaRPr lang="en-US" altLang="en-US"/>
          </a:p>
        </p:txBody>
      </p:sp>
    </p:spTree>
    <p:extLst>
      <p:ext uri="{BB962C8B-B14F-4D97-AF65-F5344CB8AC3E}">
        <p14:creationId xmlns:p14="http://schemas.microsoft.com/office/powerpoint/2010/main" val="1248492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ALI screen the “WARNING LINE” will display *WRLS PH2* and the COS will display “WPH2”. The latitude and longitude will be the caller’s location and next line indicates within how many meters of that position the caller may be and the percentage of accuracy.</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32</a:t>
            </a:fld>
            <a:endParaRPr lang="en-US" altLang="en-US"/>
          </a:p>
        </p:txBody>
      </p:sp>
    </p:spTree>
    <p:extLst>
      <p:ext uri="{BB962C8B-B14F-4D97-AF65-F5344CB8AC3E}">
        <p14:creationId xmlns:p14="http://schemas.microsoft.com/office/powerpoint/2010/main" val="2894396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routing diagram shows the voice call going to the 9-1-1 network and being delivered to the PSAP based on the routing of the cell tower antenna. While this is happening the service provider is also trying to determine the location of the device from the Position Determining Equipment which is then sent to the Mobile Positioning Center. When the PSAP answers the 9-1-1 call their equipment sends the request to the 9-1-1 network for the information about the call. The network identifies that it is a cell call and sends the query to the Emergency Services Message Entity which then sends the information from the MPC to the PSAP. If the MPC does not have Phase II information the ALI screen will have the warning *WRLS PH2 LAT/LONG NOT AVAILABLE* and the CLS will be WPH1. If it has the Phase II information it will display as *WRLS PH2* and WHP2.</a:t>
            </a:r>
          </a:p>
          <a:p>
            <a:r>
              <a:rPr lang="en-US" dirty="0"/>
              <a:t>If the ALI screen is Phase I the PSAP can request an update by manually sending an ALI query to the network. Each PSAP has this ability however the manufacturers of the telephone equipment each have a different name for this function. It may be called “Rebid”, “Send ALI”, “ALI”, “Query ALI”, “Resend ALI” of something else. Check with the person responsible for maintaining your telephone equipment if you do not know.</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33</a:t>
            </a:fld>
            <a:endParaRPr lang="en-US" altLang="en-US"/>
          </a:p>
        </p:txBody>
      </p:sp>
    </p:spTree>
    <p:extLst>
      <p:ext uri="{BB962C8B-B14F-4D97-AF65-F5344CB8AC3E}">
        <p14:creationId xmlns:p14="http://schemas.microsoft.com/office/powerpoint/2010/main" val="1936580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E9-1-1 was designed to work with telephones that did not move. When wireless phones were introduced there was no accurate way to route a 9-1-1 call based on the phone’s location. Why do you think 9-1-1 service was offered under these conditions?</a:t>
            </a:r>
          </a:p>
          <a:p>
            <a:r>
              <a:rPr lang="en-US" sz="1200" kern="1200" dirty="0">
                <a:solidFill>
                  <a:schemeClr val="tx1"/>
                </a:solidFill>
                <a:effectLst/>
                <a:latin typeface="+mn-lt"/>
                <a:ea typeface="+mn-ea"/>
                <a:cs typeface="+mn-cs"/>
              </a:rPr>
              <a:t> What methods can be used to determine the location of a wireless caller?</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34</a:t>
            </a:fld>
            <a:endParaRPr lang="en-US" altLang="en-US"/>
          </a:p>
        </p:txBody>
      </p:sp>
    </p:spTree>
    <p:extLst>
      <p:ext uri="{BB962C8B-B14F-4D97-AF65-F5344CB8AC3E}">
        <p14:creationId xmlns:p14="http://schemas.microsoft.com/office/powerpoint/2010/main" val="3358160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Voice over Internet Protocol (VoIP) telephone service is the newest telecommunications technology to impact on 9-1-1 service.  In many ways it looks and acts just like traditional telephone service but there are differences.</a:t>
            </a:r>
          </a:p>
          <a:p>
            <a:r>
              <a:rPr lang="en-US" sz="1200" kern="1200" dirty="0">
                <a:solidFill>
                  <a:schemeClr val="tx1"/>
                </a:solidFill>
                <a:effectLst/>
                <a:latin typeface="+mn-lt"/>
                <a:ea typeface="+mn-ea"/>
                <a:cs typeface="+mn-cs"/>
              </a:rPr>
              <a:t>Presently there are three types of VoIP service</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35</a:t>
            </a:fld>
            <a:endParaRPr lang="en-US" altLang="en-US"/>
          </a:p>
        </p:txBody>
      </p:sp>
    </p:spTree>
    <p:extLst>
      <p:ext uri="{BB962C8B-B14F-4D97-AF65-F5344CB8AC3E}">
        <p14:creationId xmlns:p14="http://schemas.microsoft.com/office/powerpoint/2010/main" val="185657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stationary VoIP service resembles landline telephone service The ALI screen may look the same. The service remains in one place.</a:t>
            </a:r>
          </a:p>
          <a:p>
            <a:endParaRPr lang="en-US" baseline="0"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36</a:t>
            </a:fld>
            <a:endParaRPr lang="en-US" altLang="en-US"/>
          </a:p>
        </p:txBody>
      </p:sp>
    </p:spTree>
    <p:extLst>
      <p:ext uri="{BB962C8B-B14F-4D97-AF65-F5344CB8AC3E}">
        <p14:creationId xmlns:p14="http://schemas.microsoft.com/office/powerpoint/2010/main" val="1166176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Nomadic VoIP service can be used anywhere the user can get connection to the internet. Many services require the user to update their location each time they reconnect so that 9-1-1 calls can be routed properly. If the wrong address is entered 9-1-1 calls can route to the wrong PSAP.</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37</a:t>
            </a:fld>
            <a:endParaRPr lang="en-US" altLang="en-US"/>
          </a:p>
        </p:txBody>
      </p:sp>
    </p:spTree>
    <p:extLst>
      <p:ext uri="{BB962C8B-B14F-4D97-AF65-F5344CB8AC3E}">
        <p14:creationId xmlns:p14="http://schemas.microsoft.com/office/powerpoint/2010/main" val="946550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VoIP providers are offering customers the ability to use their mobile devices with their service using Wi-Fi connections. Routing 9-1-1 calls while doing this can result in errors as the device has no fixed address. Routing may sometimes be done using the billing address.</a:t>
            </a:r>
          </a:p>
          <a:p>
            <a:endParaRPr lang="en-US" baseline="0"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38</a:t>
            </a:fld>
            <a:endParaRPr lang="en-US" altLang="en-US"/>
          </a:p>
        </p:txBody>
      </p:sp>
    </p:spTree>
    <p:extLst>
      <p:ext uri="{BB962C8B-B14F-4D97-AF65-F5344CB8AC3E}">
        <p14:creationId xmlns:p14="http://schemas.microsoft.com/office/powerpoint/2010/main" val="1335994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Selective Transfers are a feature of the New Jersey 9-1-1 Network. In 9-1-1 there are three primary services, police fire and medical but who dispatches these can vary. If a PSAP dispatches police, fire and medical services then there is not much need for the transfers on wireline calls. But a PSAP may not dispatch anyone. They answer, “9-1-1, where’s your emergency?” Once they determine the location and nature of the emergency they need to transfer it to the proper PSDP. The selective transfers make this easy. And if the PSDP has 9-1-1 equipment they will get the ANI/ALI information along with the caller. If the primary PSAP is busy and the call is answered by another PSAP, once they determine the location and nature of the emergency they can easily transfer to the proper PSDP.</a:t>
            </a:r>
          </a:p>
          <a:p>
            <a:r>
              <a:rPr lang="en-US" dirty="0"/>
              <a:t>In the days of wireline only 9-1-1 these transfers were referred to as “Police”, “Fire” and “EMS” since they were always the options. With wireless this changed.</a:t>
            </a:r>
          </a:p>
          <a:p>
            <a:r>
              <a:rPr lang="en-US" dirty="0"/>
              <a:t>Because of the problems with routing wireless calls and the possibility that the caller may not be in your jurisdiction instead of offering a police a fire and a medical transfer it was decided to offer three other nearby PSAPs where the caller might be. On wireless ALI screens they are marked “F1”, “F2” and “F3” followed by the names of these PSAPs. So, if the call is yours and it’s medical in nature do not press the EMS button to transfer it. It will go to another PSAP not the ambulance.</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39</a:t>
            </a:fld>
            <a:endParaRPr lang="en-US" altLang="en-US"/>
          </a:p>
        </p:txBody>
      </p:sp>
    </p:spTree>
    <p:extLst>
      <p:ext uri="{BB962C8B-B14F-4D97-AF65-F5344CB8AC3E}">
        <p14:creationId xmlns:p14="http://schemas.microsoft.com/office/powerpoint/2010/main" val="391621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“google” 9-1-1 there are different stories about why the number 9-1-1 was used. Which one do you think is correct?</a:t>
            </a:r>
          </a:p>
          <a:p>
            <a:r>
              <a:rPr lang="en-US" dirty="0"/>
              <a:t>If cell calls are routed based on the cell tower receiving the call and not the caller’s location why do some PSAPs send units to check the area of the cell tower on hang-up?</a:t>
            </a:r>
          </a:p>
          <a:p>
            <a:r>
              <a:rPr lang="en-US" dirty="0"/>
              <a:t>Would it have been better to use different numbers for each type of emergency service? (9-1-1 for Police, 9-2-2 for Fire and 9-3-3 for Medical).</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a:t>
            </a:fld>
            <a:endParaRPr lang="en-US" altLang="en-US"/>
          </a:p>
        </p:txBody>
      </p:sp>
    </p:spTree>
    <p:extLst>
      <p:ext uri="{BB962C8B-B14F-4D97-AF65-F5344CB8AC3E}">
        <p14:creationId xmlns:p14="http://schemas.microsoft.com/office/powerpoint/2010/main" val="984890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days of wireline only 9-1-1 these transfers were referred to as “Police”, “Fire” and “EMS” since they were always the options. With wireless this changed.</a:t>
            </a:r>
          </a:p>
          <a:p>
            <a:r>
              <a:rPr lang="en-US" dirty="0"/>
              <a:t>Because of the problems with routing wireless calls and the possibility that the caller may not be in your jurisdiction instead of offering a police a fire and a medical transfer it was decided to offer three other nearby PSAPs where the caller might be. On wireless ALI screens they are marked “F1”, “F2” and “F3” followed by the names of these PSAPs. So, if the call is yours and it’s medical in nature do not press the EMS button to transfer it. It will go to another PSAP not the ambulance.</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40</a:t>
            </a:fld>
            <a:endParaRPr lang="en-US" altLang="en-US"/>
          </a:p>
        </p:txBody>
      </p:sp>
    </p:spTree>
    <p:extLst>
      <p:ext uri="{BB962C8B-B14F-4D97-AF65-F5344CB8AC3E}">
        <p14:creationId xmlns:p14="http://schemas.microsoft.com/office/powerpoint/2010/main" val="3266852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Fixed Transfers do not change with the ESN. A PSAP or PSDP can maintain a list of PSAP transfers with Verizon using the “Speed Dial” function.  The list is limited but the advantage is if a PSAP transfer number is changed Verizon will automatically update the Speed Dial for the PSAP/PSDP.</a:t>
            </a:r>
          </a:p>
          <a:p>
            <a:r>
              <a:rPr lang="en-US" sz="1200" kern="1200" dirty="0">
                <a:solidFill>
                  <a:schemeClr val="tx1"/>
                </a:solidFill>
                <a:effectLst/>
                <a:latin typeface="+mn-lt"/>
                <a:ea typeface="+mn-ea"/>
                <a:cs typeface="+mn-cs"/>
              </a:rPr>
              <a:t>Because PSAP/PSDP numbers can change OETS maintains a PSAP Transfer Directory listing all PSAPs and PSDPs on the network and the Primary PSAP for each municipality. Updates are posted on a secure document library and access is available to all PSAPs and PSDPs. Updates can also be sent out upon request.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41</a:t>
            </a:fld>
            <a:endParaRPr lang="en-US" altLang="en-US"/>
          </a:p>
        </p:txBody>
      </p:sp>
    </p:spTree>
    <p:extLst>
      <p:ext uri="{BB962C8B-B14F-4D97-AF65-F5344CB8AC3E}">
        <p14:creationId xmlns:p14="http://schemas.microsoft.com/office/powerpoint/2010/main" val="2215445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There are three Fixed Transfers required by OETS. These do not appear on the ALI screen but are on the console or monitor screen of the 9-1-1 equipment. “Poison Control” will connect the caller to “poison control” (“Thanks Captain Obvious”) where the caller can receive information from the medical staff to help before the ambulance arrives. In some cases they can offer guidance to the ambulance or initiate certain treatments with the receiving hospital. In these cases the PSAP may want to stay on the call.</a:t>
            </a:r>
          </a:p>
          <a:p>
            <a:r>
              <a:rPr lang="en-US" dirty="0"/>
              <a:t>The “Redundant” and “Non-emergency call” transfers the caller to a recorded message indicating that the PSAP is aware of the emergency or that the call is not an emergency and the caller should look up the proper non-emergency number and call that. The PSAP can use these or if time permits simply explain it to the caller at their discretion.</a:t>
            </a:r>
          </a:p>
          <a:p>
            <a:r>
              <a:rPr lang="en-US" dirty="0"/>
              <a:t> Before using the “Redundant button” be sure that the call is reporting the same emergency you already have. How many times has a motor vehicle collision been caused when someone is driving by a collision that already occurred? Or more than one person passes out in the local park on a hot day?   </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42</a:t>
            </a:fld>
            <a:endParaRPr lang="en-US" altLang="en-US"/>
          </a:p>
        </p:txBody>
      </p:sp>
    </p:spTree>
    <p:extLst>
      <p:ext uri="{BB962C8B-B14F-4D97-AF65-F5344CB8AC3E}">
        <p14:creationId xmlns:p14="http://schemas.microsoft.com/office/powerpoint/2010/main" val="2495274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performing a “PSAP to PSAP (PSDP)” transfer first advise the caller that you are going to transfer them. If the transfer is not in the selected or fixed transfer lists you will have to dial the number manually. Many of the newer computer based systems have a phone book built in that can allow listing all of the PSAP and PSDP network transfer numbers. Callers can also be transferred to phone numbers that are not on the NJ 9-1-1 network. These calls will not include ANI/ALI information. Stay on the call until the other PSAP answers. Make sure that you have the correct PSAP that they are getting the ANI/ALI information and relay any information that you have obtained from the caller. Once this is completed the sending PSAP can disconnect.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43</a:t>
            </a:fld>
            <a:endParaRPr lang="en-US" altLang="en-US"/>
          </a:p>
        </p:txBody>
      </p:sp>
    </p:spTree>
    <p:extLst>
      <p:ext uri="{BB962C8B-B14F-4D97-AF65-F5344CB8AC3E}">
        <p14:creationId xmlns:p14="http://schemas.microsoft.com/office/powerpoint/2010/main" val="2412055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states the 9-1-1 network is built at the county or municipal level. When 9-1-1 calls go to the wrong PSAP they may not be able to transfer the caller with ANI/ALI information. The 9-1-1 network is statewide so every PSAP and PSDP (with ANI/ALI) is connected. A 9-1-1 caller in Cape May can be easily transferred to Hoboken if needed. Also when a PSAP is overwhelmed by incoming calls, or is without power or phone service the network will automatically redirect 9-1-1 calls to another PSAP without interruption.</a:t>
            </a:r>
          </a:p>
          <a:p>
            <a:r>
              <a:rPr lang="en-US" dirty="0"/>
              <a:t>Most of the time this will happen when the PSAP is receiving more calls than they have calltakers, such as an accident at a busy location. The calls will “ring” at the primary PSAP and if not answered (usually within 6 rings) the network will offer the call to the “overflow” PSAP. This PSAP will answer the call and may attempt to transfer back to the primary but if they are still busy then the call will go to another PSAP. It is recommended that PSAPs establish a plan of how to handle overflow calls from other PSAPs, should they transfer or take all of the information and relay it to the primary PSAP via radio or direct line or send their own units to the emergency. </a:t>
            </a:r>
          </a:p>
          <a:p>
            <a:r>
              <a:rPr lang="en-US" dirty="0"/>
              <a:t>A PSAP can have several overflows if they want but if an overflow goes from PSAP A to PSAP B then PSAP C to PSAP D it cannot go back to PSAP A. The pattern is limited and must be worked out with Verizon before they can be implemented.</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44</a:t>
            </a:fld>
            <a:endParaRPr lang="en-US" altLang="en-US"/>
          </a:p>
        </p:txBody>
      </p:sp>
    </p:spTree>
    <p:extLst>
      <p:ext uri="{BB962C8B-B14F-4D97-AF65-F5344CB8AC3E}">
        <p14:creationId xmlns:p14="http://schemas.microsoft.com/office/powerpoint/2010/main" val="258279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45</a:t>
            </a:fld>
            <a:endParaRPr lang="en-US" altLang="en-US"/>
          </a:p>
        </p:txBody>
      </p:sp>
    </p:spTree>
    <p:extLst>
      <p:ext uri="{BB962C8B-B14F-4D97-AF65-F5344CB8AC3E}">
        <p14:creationId xmlns:p14="http://schemas.microsoft.com/office/powerpoint/2010/main" val="1098705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primary PSAP is required to have certain equipment and operate under established standards by the State of New Jersey..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46</a:t>
            </a:fld>
            <a:endParaRPr lang="en-US" altLang="en-US"/>
          </a:p>
        </p:txBody>
      </p:sp>
    </p:spTree>
    <p:extLst>
      <p:ext uri="{BB962C8B-B14F-4D97-AF65-F5344CB8AC3E}">
        <p14:creationId xmlns:p14="http://schemas.microsoft.com/office/powerpoint/2010/main" val="1914406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9-1-1 telephone terminal from an approved vendor. The equipment must be able to conference and transfer calls. It must display ANI and ALI information. And it must have the ability to communicate using a teletypewriter (TTY/TTD).</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47</a:t>
            </a:fld>
            <a:endParaRPr lang="en-US" altLang="en-US"/>
          </a:p>
        </p:txBody>
      </p:sp>
    </p:spTree>
    <p:extLst>
      <p:ext uri="{BB962C8B-B14F-4D97-AF65-F5344CB8AC3E}">
        <p14:creationId xmlns:p14="http://schemas.microsoft.com/office/powerpoint/2010/main" val="2435057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E9-1-1 was implemented this was a panel with buttons and a small green computer screen to display the ALI. The TTY/TDD was a separate device. As these became computer workstations all of the functions were incorporated into the monitor screen with “buttons” to click on, a larger ALI screen (color optional) and a keyboard that could be used with the built in TTY/TDD.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48</a:t>
            </a:fld>
            <a:endParaRPr lang="en-US" altLang="en-US"/>
          </a:p>
        </p:txBody>
      </p:sp>
    </p:spTree>
    <p:extLst>
      <p:ext uri="{BB962C8B-B14F-4D97-AF65-F5344CB8AC3E}">
        <p14:creationId xmlns:p14="http://schemas.microsoft.com/office/powerpoint/2010/main" val="19343406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PSAPs are required to have a printer to record each 9-1-1 call. The newer computer based equipment can store this information allowing the </a:t>
            </a:r>
            <a:r>
              <a:rPr lang="en-US" dirty="0" err="1"/>
              <a:t>calltaker</a:t>
            </a:r>
            <a:r>
              <a:rPr lang="en-US" dirty="0"/>
              <a:t> to retrieve it as needed thereby omitting the need for a printer. An instant playback recorder at the workstation that allows the </a:t>
            </a:r>
            <a:r>
              <a:rPr lang="en-US" dirty="0" err="1"/>
              <a:t>calltaker</a:t>
            </a:r>
            <a:r>
              <a:rPr lang="en-US" dirty="0"/>
              <a:t> to replay calls to verify or retrieve information after the call is terminated. A logging recorder that records all of the 9-1-1 workstations and/or circuits in the PSAP. While these were individual components they are now incorporated into most 9-1-1 workstations by the vendor. An uninterruptable power supply (batteries, lots of batteries) is required and each workstation or for the entire operation</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49</a:t>
            </a:fld>
            <a:endParaRPr lang="en-US" altLang="en-US"/>
          </a:p>
        </p:txBody>
      </p:sp>
    </p:spTree>
    <p:extLst>
      <p:ext uri="{BB962C8B-B14F-4D97-AF65-F5344CB8AC3E}">
        <p14:creationId xmlns:p14="http://schemas.microsoft.com/office/powerpoint/2010/main" val="81402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9-1-1 service it was not unusual to have a phone number for the police, one for the fire department and another for the ambulance. Now this didn’t mean that if you called the police to report a fire you would not get the fire department but it could delay them somewhat. If you were visiting someone or traveling and had to stop to use a </a:t>
            </a:r>
            <a:r>
              <a:rPr lang="en-US" b="1" i="1" dirty="0"/>
              <a:t>payphone</a:t>
            </a:r>
            <a:r>
              <a:rPr lang="en-US" dirty="0"/>
              <a:t> (ancient technology) to report an emergency (pre-cell phone) and didn’t know where you were or what phone number to call then you would probably dial “O” for operator. And if the operator was not local and did not know the area any better than you, this could result in a significant delay.</a:t>
            </a:r>
          </a:p>
          <a:p>
            <a:r>
              <a:rPr lang="en-US" dirty="0"/>
              <a:t>9-1-1 allowed the call to be sent to the correct PSAP who would be familiar with the area and would be able to determine where you are. And E9-1-1 would provide the location of the phone.</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a:t>
            </a:fld>
            <a:endParaRPr lang="en-US" altLang="en-US"/>
          </a:p>
        </p:txBody>
      </p:sp>
    </p:spTree>
    <p:extLst>
      <p:ext uri="{BB962C8B-B14F-4D97-AF65-F5344CB8AC3E}">
        <p14:creationId xmlns:p14="http://schemas.microsoft.com/office/powerpoint/2010/main" val="1169062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that the PSAP have electric generators in addition to the UPS. Lightning protection and recorder (instant playback or logger) are also recommendations, not requirements.</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50</a:t>
            </a:fld>
            <a:endParaRPr lang="en-US" altLang="en-US"/>
          </a:p>
        </p:txBody>
      </p:sp>
    </p:spTree>
    <p:extLst>
      <p:ext uri="{BB962C8B-B14F-4D97-AF65-F5344CB8AC3E}">
        <p14:creationId xmlns:p14="http://schemas.microsoft.com/office/powerpoint/2010/main" val="282994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is required 24 hours a day. Seven days a week. The number of staff will vary depending on factors such as the population served and the number of 9-1-1 calls received. While it would be nice to have a </a:t>
            </a:r>
            <a:r>
              <a:rPr lang="en-US" dirty="0" err="1"/>
              <a:t>calltaker</a:t>
            </a:r>
            <a:r>
              <a:rPr lang="en-US" dirty="0"/>
              <a:t> for each call every time the more realistic goal is to be able to answer 90% of the calls within 10 seconds during the average busiest hour of the day. There is a formula for that. Maybe even an “app”.</a:t>
            </a:r>
          </a:p>
          <a:p>
            <a:r>
              <a:rPr lang="en-US" dirty="0"/>
              <a:t>In a primary PSAP each </a:t>
            </a:r>
            <a:r>
              <a:rPr lang="en-US" dirty="0" err="1"/>
              <a:t>calltaker</a:t>
            </a:r>
            <a:r>
              <a:rPr lang="en-US" dirty="0"/>
              <a:t> and dispatcher must be certified. If the PSAP does not provide Emergency Medical Dispatch service they only require Basic </a:t>
            </a:r>
            <a:r>
              <a:rPr lang="en-US" dirty="0" err="1"/>
              <a:t>Telecommunicator</a:t>
            </a:r>
            <a:r>
              <a:rPr lang="en-US" dirty="0"/>
              <a:t> certification. If the PSAP or PSDP provides EMS service they must also have Emergency Medical Dispatch certification. The PSAP or PSDP is to provide each </a:t>
            </a:r>
            <a:r>
              <a:rPr lang="en-US" dirty="0" err="1"/>
              <a:t>calltaker</a:t>
            </a:r>
            <a:r>
              <a:rPr lang="en-US" dirty="0"/>
              <a:t>/dispatcher with eight (8) hours of continuing education each year. </a:t>
            </a:r>
          </a:p>
          <a:p>
            <a:r>
              <a:rPr lang="en-US" dirty="0"/>
              <a:t>A PSDP that does not provide EMD service needs only the level of training required by the agency.</a:t>
            </a:r>
          </a:p>
          <a:p>
            <a:r>
              <a:rPr lang="en-US" dirty="0"/>
              <a:t>Translation services for voice calls may be required based on the population served by the PSAP/PSDP.</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51</a:t>
            </a:fld>
            <a:endParaRPr lang="en-US" altLang="en-US"/>
          </a:p>
        </p:txBody>
      </p:sp>
    </p:spTree>
    <p:extLst>
      <p:ext uri="{BB962C8B-B14F-4D97-AF65-F5344CB8AC3E}">
        <p14:creationId xmlns:p14="http://schemas.microsoft.com/office/powerpoint/2010/main" val="2610835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PSAP must answer a 9-1-1 call with a generic statement that does not identify the agency, service, geographic or jurisdictional area. “9-1-1, where is your emergency” is recommended. Callers may become confused if calling the local police and hearing the phone answered by a county agency. Or a fire call being answered by police.</a:t>
            </a:r>
          </a:p>
          <a:p>
            <a:r>
              <a:rPr lang="en-US" dirty="0"/>
              <a:t>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52</a:t>
            </a:fld>
            <a:endParaRPr lang="en-US" altLang="en-US"/>
          </a:p>
        </p:txBody>
      </p:sp>
    </p:spTree>
    <p:extLst>
      <p:ext uri="{BB962C8B-B14F-4D97-AF65-F5344CB8AC3E}">
        <p14:creationId xmlns:p14="http://schemas.microsoft.com/office/powerpoint/2010/main" val="1789610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Can you think of any other reasons for not mentioning the location or response agency name?</a:t>
            </a:r>
          </a:p>
          <a:p>
            <a:r>
              <a:rPr lang="en-US" sz="1200" kern="1200" dirty="0">
                <a:solidFill>
                  <a:schemeClr val="tx1"/>
                </a:solidFill>
                <a:effectLst/>
                <a:latin typeface="+mn-lt"/>
                <a:ea typeface="+mn-ea"/>
                <a:cs typeface="+mn-cs"/>
              </a:rPr>
              <a:t>Are there any times when you would want to offer this information?</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53</a:t>
            </a:fld>
            <a:endParaRPr lang="en-US" altLang="en-US"/>
          </a:p>
        </p:txBody>
      </p:sp>
    </p:spTree>
    <p:extLst>
      <p:ext uri="{BB962C8B-B14F-4D97-AF65-F5344CB8AC3E}">
        <p14:creationId xmlns:p14="http://schemas.microsoft.com/office/powerpoint/2010/main" val="7442013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r>
              <a:rPr lang="en-US" dirty="0"/>
              <a:t>It was mentioned that 90% of the calls had to be answered within 10 seconds. For that 10% that occur during the “busiest hour” the answer time is 20 seconds.</a:t>
            </a:r>
          </a:p>
          <a:p>
            <a:r>
              <a:rPr lang="en-US" dirty="0"/>
              <a:t>EMD pre-arrival instructions must be given “whenever possible and practical”. So during that “busiest hour” or other period of high call volume PSAP may not be able to provide pre-arrival instructions. Before this happens the PSAP should set a policy or procedure to address this issue.</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54</a:t>
            </a:fld>
            <a:endParaRPr lang="en-US" altLang="en-US"/>
          </a:p>
        </p:txBody>
      </p:sp>
    </p:spTree>
    <p:extLst>
      <p:ext uri="{BB962C8B-B14F-4D97-AF65-F5344CB8AC3E}">
        <p14:creationId xmlns:p14="http://schemas.microsoft.com/office/powerpoint/2010/main" val="39575853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is necessary to transfer a call to another PSAP or PSDP it should be made within 20 seconds for 90% of the calls. This should give the </a:t>
            </a:r>
            <a:r>
              <a:rPr lang="en-US" dirty="0" err="1"/>
              <a:t>calltaker</a:t>
            </a:r>
            <a:r>
              <a:rPr lang="en-US" dirty="0"/>
              <a:t> time to verify the location and nature of the emergency and identify the destination of the transfer. There will be exceptions such as the caller does not speak English, is using a TTY/TDD, is a young child not sure of what to say, is mentally or physically impaired or has hung up and the PSAP must call back.</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55</a:t>
            </a:fld>
            <a:endParaRPr lang="en-US" altLang="en-US"/>
          </a:p>
        </p:txBody>
      </p:sp>
    </p:spTree>
    <p:extLst>
      <p:ext uri="{BB962C8B-B14F-4D97-AF65-F5344CB8AC3E}">
        <p14:creationId xmlns:p14="http://schemas.microsoft.com/office/powerpoint/2010/main" val="3845342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the call properly. Advise the caller they are going to be transferred and not to hang up. When the PSAP answers verify that you have reached the correct PSAP that they are getting ANI/ALI (if applicable) and relay any information you have received.</a:t>
            </a:r>
          </a:p>
          <a:p>
            <a:r>
              <a:rPr lang="en-US" dirty="0"/>
              <a:t>If you are transferring a Phase II wireless call and the receiving PSAP cannot map the location you may be asked to remain on the call to assist in finding the caller.</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56</a:t>
            </a:fld>
            <a:endParaRPr lang="en-US" altLang="en-US"/>
          </a:p>
        </p:txBody>
      </p:sp>
    </p:spTree>
    <p:extLst>
      <p:ext uri="{BB962C8B-B14F-4D97-AF65-F5344CB8AC3E}">
        <p14:creationId xmlns:p14="http://schemas.microsoft.com/office/powerpoint/2010/main" val="3730769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person calls on 9-1-1 and it is not an emergency do not transfer the call to another agency or extension within you agency. The 9-1-1 line will remain busy until the call is finished reducing the number of calls you can receive. Give the person the correct number to call directly or use the pre-recorded message, whichever your agency requires.</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57</a:t>
            </a:fld>
            <a:endParaRPr lang="en-US" altLang="en-US"/>
          </a:p>
        </p:txBody>
      </p:sp>
    </p:spTree>
    <p:extLst>
      <p:ext uri="{BB962C8B-B14F-4D97-AF65-F5344CB8AC3E}">
        <p14:creationId xmlns:p14="http://schemas.microsoft.com/office/powerpoint/2010/main" val="29721598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Redundant calls can be told verbally or switched to the fixed transfer. Remember to make sure that it is the incident you are aware of and that there is no additional information to be obtained from the caller. Some PSAP will require the </a:t>
            </a:r>
            <a:r>
              <a:rPr lang="en-US" dirty="0" err="1"/>
              <a:t>calltaker</a:t>
            </a:r>
            <a:r>
              <a:rPr lang="en-US" dirty="0"/>
              <a:t> to verify the caller’s name and phone number verbally in the event there is a need for a more extensive investigation.</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58</a:t>
            </a:fld>
            <a:endParaRPr lang="en-US" altLang="en-US"/>
          </a:p>
        </p:txBody>
      </p:sp>
    </p:spTree>
    <p:extLst>
      <p:ext uri="{BB962C8B-B14F-4D97-AF65-F5344CB8AC3E}">
        <p14:creationId xmlns:p14="http://schemas.microsoft.com/office/powerpoint/2010/main" val="37300174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belief that the regulations require a police officer to be sent to every abandoned 9-1-1 call. This is not true but it was decided to do this by many municipalities and law enforcement agencies because the address of the caller was provided by the ALI screen. The decision to do this is up to the local authorities. When the PSAP receives an abandoned 9-1-1 call from a cell phone the address on the ALI screen is the cell tower not the caller. Continuing this policy may not be the best use of resources unless there is reason to believe the caller is at the cell tower site. When a Phase II location is available it may be prudent to have some “check the area” but the results may not be satisfactory. </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59</a:t>
            </a:fld>
            <a:endParaRPr lang="en-US" altLang="en-US"/>
          </a:p>
        </p:txBody>
      </p:sp>
    </p:spTree>
    <p:extLst>
      <p:ext uri="{BB962C8B-B14F-4D97-AF65-F5344CB8AC3E}">
        <p14:creationId xmlns:p14="http://schemas.microsoft.com/office/powerpoint/2010/main" val="406959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location provided on the ALI screen the PSAP could send help even if the caller could not speak or was unable to speak, hung up or was forced to hang up or the fire burned through the wires (movie plot device).</a:t>
            </a:r>
          </a:p>
          <a:p>
            <a:r>
              <a:rPr lang="en-US" sz="1200" kern="1200" dirty="0">
                <a:solidFill>
                  <a:schemeClr val="tx1"/>
                </a:solidFill>
                <a:effectLst/>
                <a:latin typeface="+mn-lt"/>
                <a:ea typeface="+mn-ea"/>
                <a:cs typeface="+mn-cs"/>
              </a:rPr>
              <a:t>On a “landline” call the ALI screen will provide the PSAP with the address of the caller, the callback number and the name of the service subscriber (not always the caller). This can help speed up the interrogation process however the caller may have moved recently and the record not yet updated. Always remember to verify the information with the caller. </a:t>
            </a:r>
          </a:p>
          <a:p>
            <a:r>
              <a:rPr lang="en-US" sz="1200" kern="1200" dirty="0">
                <a:solidFill>
                  <a:schemeClr val="tx1"/>
                </a:solidFill>
                <a:effectLst/>
                <a:latin typeface="+mn-lt"/>
                <a:ea typeface="+mn-ea"/>
                <a:cs typeface="+mn-cs"/>
              </a:rPr>
              <a:t>If the caller cannot or is not able to speak to verify the location then the person taking the call will have to use the ALI screen information as the only source. This is the only time the ALI screen information should be used without verification.</a:t>
            </a:r>
          </a:p>
          <a:p>
            <a:r>
              <a:rPr lang="en-US" dirty="0"/>
              <a:t>While a cell phone will not provide an address for the caller it will route to a local PSAP who should be able to determine the caller’s location if they do not know.</a:t>
            </a:r>
          </a:p>
          <a:p>
            <a:r>
              <a:rPr lang="en-US" dirty="0"/>
              <a:t>The network</a:t>
            </a:r>
            <a:r>
              <a:rPr lang="en-US" baseline="0" dirty="0"/>
              <a:t> shows when the call was received, offered to the PSAP, answered, when transferred, ended and other details. This information is stored in the memory of the newer computer based equipment or printed out in the older style. This can be obtained for investigations or employee performance evaluation.</a:t>
            </a:r>
            <a:endParaRPr lang="en-US" dirty="0"/>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a:t>
            </a:fld>
            <a:endParaRPr lang="en-US" altLang="en-US"/>
          </a:p>
        </p:txBody>
      </p:sp>
    </p:spTree>
    <p:extLst>
      <p:ext uri="{BB962C8B-B14F-4D97-AF65-F5344CB8AC3E}">
        <p14:creationId xmlns:p14="http://schemas.microsoft.com/office/powerpoint/2010/main" val="4063596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conditions when a PSAP may not be able to provide EMD services. </a:t>
            </a:r>
          </a:p>
          <a:p>
            <a:r>
              <a:rPr lang="en-US" sz="1200" kern="1200" dirty="0">
                <a:solidFill>
                  <a:schemeClr val="tx1"/>
                </a:solidFill>
                <a:effectLst/>
                <a:latin typeface="+mn-lt"/>
                <a:ea typeface="+mn-ea"/>
                <a:cs typeface="+mn-cs"/>
              </a:rPr>
              <a:t>What means does your PSAP have to relay information to other PSAP/PSDPs in your area?</a:t>
            </a:r>
          </a:p>
          <a:p>
            <a:r>
              <a:rPr lang="en-US" sz="1200" kern="1200" dirty="0">
                <a:solidFill>
                  <a:schemeClr val="tx1"/>
                </a:solidFill>
                <a:effectLst/>
                <a:latin typeface="+mn-lt"/>
                <a:ea typeface="+mn-ea"/>
                <a:cs typeface="+mn-cs"/>
              </a:rPr>
              <a:t>When do you think there is enough information to send someone to investigate a wireless 9-1-1 hang-up?</a:t>
            </a:r>
          </a:p>
          <a:p>
            <a:r>
              <a:rPr lang="en-US" sz="1200" kern="1200" dirty="0">
                <a:solidFill>
                  <a:schemeClr val="tx1"/>
                </a:solidFill>
                <a:effectLst/>
                <a:latin typeface="+mn-lt"/>
                <a:ea typeface="+mn-ea"/>
                <a:cs typeface="+mn-cs"/>
              </a:rPr>
              <a:t>Does your agency have a policy or procedure for these conditions?</a:t>
            </a:r>
          </a:p>
          <a:p>
            <a:endParaRPr lang="en-US" baseline="0"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60</a:t>
            </a:fld>
            <a:endParaRPr lang="en-US" altLang="en-US"/>
          </a:p>
        </p:txBody>
      </p:sp>
    </p:spTree>
    <p:extLst>
      <p:ext uri="{BB962C8B-B14F-4D97-AF65-F5344CB8AC3E}">
        <p14:creationId xmlns:p14="http://schemas.microsoft.com/office/powerpoint/2010/main" val="21594943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The ALI screen is the same in every PSAP and PSD in New Jersey. The only difference may be the colors but the information is formatted the same. The information was formatted for calls received from wireline phones with known addresses. As new telecommunication technology became available some information was offered in a different way and new information had to be incorporated. The screen however was small and only so much could be displayed.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61</a:t>
            </a:fld>
            <a:endParaRPr lang="en-US" altLang="en-US"/>
          </a:p>
        </p:txBody>
      </p:sp>
    </p:spTree>
    <p:extLst>
      <p:ext uri="{BB962C8B-B14F-4D97-AF65-F5344CB8AC3E}">
        <p14:creationId xmlns:p14="http://schemas.microsoft.com/office/powerpoint/2010/main" val="17311613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typical ALI screen for a wireline call.</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62</a:t>
            </a:fld>
            <a:endParaRPr lang="en-US" altLang="en-US"/>
          </a:p>
        </p:txBody>
      </p:sp>
    </p:spTree>
    <p:extLst>
      <p:ext uri="{BB962C8B-B14F-4D97-AF65-F5344CB8AC3E}">
        <p14:creationId xmlns:p14="http://schemas.microsoft.com/office/powerpoint/2010/main" val="20159939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ALI screen has 16 lines each with 32 characters. (In 1989 that was a lot of data). Each line is broken into sections and each section provides certain information.</a:t>
            </a:r>
          </a:p>
          <a:p>
            <a:r>
              <a:rPr lang="en-US" dirty="0"/>
              <a:t>Line 1 is used for “warning messages”. There are a number of these messages and they will appear when needed. They occupy spaces 1 to 31. Space 32 is not used as part of the display. It serves a different purpose as a command to move the next characters to the next line on the screen.</a:t>
            </a:r>
          </a:p>
          <a:p>
            <a:r>
              <a:rPr lang="en-US" dirty="0"/>
              <a:t>Line 2, spaces 1-12 is the callback phone number. Spaces 13-14 are blank to separate the data from spaces 15-22 which show the time the call is being answered at the PSAP. Space 23 is blank and spaces 24-31 show the current date.</a:t>
            </a:r>
          </a:p>
          <a:p>
            <a:r>
              <a:rPr lang="en-US" dirty="0"/>
              <a:t>Line 3, spaces 1-31 are the customer name. This can be a person or business. On wireless calls it will be used to show the name of the service provider not the customer, with a few </a:t>
            </a:r>
            <a:r>
              <a:rPr lang="en-US" dirty="0" err="1"/>
              <a:t>wxceptions</a:t>
            </a:r>
            <a:r>
              <a:rPr lang="en-US" dirty="0"/>
              <a:t>. There are some other uses that will be discussed later.</a:t>
            </a:r>
          </a:p>
          <a:p>
            <a:r>
              <a:rPr lang="en-US" dirty="0"/>
              <a:t>Line 4, spaces 1-6 are the street number. It is left-padded with zeros if the number is less than 6 digits. Space 7 is blank. Spaces 8-10 are the street # trail indicator and rarely used in New Jersey so they will be blank. Space 11 is blank. Spaces 12-14 are the street name directional prefix. This may be E indicating east or SW indicating south west for example. Space 15 is blank. Spaces 16-31 are the name of the street.</a:t>
            </a:r>
          </a:p>
          <a:p>
            <a:r>
              <a:rPr lang="en-US" dirty="0"/>
              <a:t>Line 5, spaces 1-22 can be used to continue the name of the street if needed. If not they are blank. Space 23 is blank. Spaces 24-27 are the street name suffix. Examples are “ST” for street, “AVE” for avenue and “HWY” for highway. Space 28 is blank. Spaces 29-31 are the street name directional suffix. Examples are “E” for east, “NW” for northwest and so on. On a wireless call these will indicate the direction the antenna receiving the call is pointing.</a:t>
            </a:r>
          </a:p>
          <a:p>
            <a:r>
              <a:rPr lang="en-US" dirty="0"/>
              <a:t>Line 6, spaces 1-20 are location details. This was used to describe the location of a phone in a remote area, such as a payphone. It was also used to identify a region or a neighborhood. This is rarely used and in most cases will be blank.</a:t>
            </a:r>
          </a:p>
          <a:p>
            <a:r>
              <a:rPr lang="en-US" dirty="0"/>
              <a:t>Line 7, spaces 1-28 are the community. This will be the name of one of the 565 municipalities in the state with the type of municipality included. Examples are “TWP” for township, “CITY” for city, “BORO” for borough and so on. Space 29 is blank. Spaces 30-31 are the state. Usually “NJ” but “XX” is used for wireless and “NT” for some VoIP.</a:t>
            </a:r>
          </a:p>
          <a:p>
            <a:r>
              <a:rPr lang="en-US" dirty="0"/>
              <a:t>Line 8, spaces 1-25 are the building. This can be used to identify a specific building in a complex by name, number or other method.</a:t>
            </a:r>
          </a:p>
          <a:p>
            <a:r>
              <a:rPr lang="en-US" dirty="0"/>
              <a:t>Line 9, spaces 1-5 are the unit indicator. This can identify an apartment, section, cubical etc. Space 12 is blank. Spaces 13-15 display “FLR” to indicate following characters will identify the floor the caller is on. Space 16 is blank. Spaces 17=21 are the floor number. Spaces 22-27 are blank. Spaces 28-31 are the class of service. This will indicate the type of phone service the subscriber has.</a:t>
            </a:r>
          </a:p>
          <a:p>
            <a:r>
              <a:rPr lang="en-US" dirty="0"/>
              <a:t>Line 10 is blank.</a:t>
            </a:r>
          </a:p>
          <a:p>
            <a:r>
              <a:rPr lang="en-US" dirty="0"/>
              <a:t>Line 11, spaces 1-5 display the “PILOT”. On wireless and some VoIP calls this will display “ESRD”. This will display the primary billing number of the account. In residential services it will be the same as the call back number. With a business account it may differ from the call back number. With a wireless or VoIP call it will be the number used to route the caller to the PSAP and is not be dialed. Space 6 is blank. Space 7 displays the character “#”. Space 8 is blank. Spaces 9-20 are the primary billing number. Spaces 21-23 are blank. Spaces 24-26 display “ESN” for emergency services number. Space 27 is blank. Spaces 28-31 are the 4-digit ESN number.</a:t>
            </a:r>
          </a:p>
          <a:p>
            <a:r>
              <a:rPr lang="en-US" dirty="0"/>
              <a:t>Line 12, spaces 1-31 are the name of the primary PSAP.</a:t>
            </a:r>
          </a:p>
          <a:p>
            <a:r>
              <a:rPr lang="en-US" dirty="0"/>
              <a:t>Line 13, spaces 1-23 are the name of the fixed transfer assigned to that ESN. Wireline calls will have the local police while wireless will have a nearby primary PSAP. Spaces 24-31 display a non-emergency telephone number for the agency named. When used to transfer a call it will use the network transfer number programed into the network.</a:t>
            </a:r>
          </a:p>
          <a:p>
            <a:r>
              <a:rPr lang="en-US" dirty="0"/>
              <a:t>Line 14, spaces 1-23 are the name of the fixed transfer assigned to that ESN. Wireline calls will have the local fire while wireless will have a nearby primary PSAP. Spaces 24-31 display a non-emergency telephone number for the agency named. When used to transfer a call it will use the network transfer number programed into the network.</a:t>
            </a:r>
          </a:p>
          <a:p>
            <a:r>
              <a:rPr lang="en-US" dirty="0"/>
              <a:t>Line 15, spaces 1-23 are the name of the fixed transfer assigned to that ESN. Wireline calls will have the local emergency medical while wireless will have a nearby primary PSAP. Spaces 24-31 display a non-emergency telephone number for the agency named. When used to transfer a call it will use the network transfer number programed into the network.</a:t>
            </a:r>
          </a:p>
          <a:p>
            <a:r>
              <a:rPr lang="en-US" dirty="0"/>
              <a:t>Line 16, spaces 1-20 are blank. Spaces 21-23 display “LEC” (local exchange carrier) which indicates the provider of the routing service. Space 24 is blank. Spaces 25-29 will be the ID of the provider of the LEC. These companies that correspond to these abbreviations are available on the NENA website in “Company ID”.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63</a:t>
            </a:fld>
            <a:endParaRPr lang="en-US" altLang="en-US"/>
          </a:p>
        </p:txBody>
      </p:sp>
    </p:spTree>
    <p:extLst>
      <p:ext uri="{BB962C8B-B14F-4D97-AF65-F5344CB8AC3E}">
        <p14:creationId xmlns:p14="http://schemas.microsoft.com/office/powerpoint/2010/main" val="8560605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Line 1 is used for “warning messages”. There are a number of these messages and they will appear when needed. They occupy spaces 1 to 31. Space 32 is not used as part of the display. I serves a different purpose as a command to move the next characters to the next line on the screen.</a:t>
            </a:r>
          </a:p>
          <a:p>
            <a:r>
              <a:rPr lang="en-US" sz="1200" kern="1200" dirty="0">
                <a:solidFill>
                  <a:schemeClr val="tx1"/>
                </a:solidFill>
                <a:effectLst/>
                <a:latin typeface="+mn-lt"/>
                <a:ea typeface="+mn-ea"/>
                <a:cs typeface="+mn-cs"/>
              </a:rPr>
              <a:t>Line 2, spaces 1-12 is the callback phone number. Spaces 13-14 are blank to separate the data from spaces 15-22 which show the time the call is being answered at the PSAP. Space 23 is blank and spaces 24-31 show the current date.</a:t>
            </a:r>
          </a:p>
          <a:p>
            <a:r>
              <a:rPr lang="en-US" sz="1200" kern="1200" dirty="0">
                <a:solidFill>
                  <a:schemeClr val="tx1"/>
                </a:solidFill>
                <a:effectLst/>
                <a:latin typeface="+mn-lt"/>
                <a:ea typeface="+mn-ea"/>
                <a:cs typeface="+mn-cs"/>
              </a:rPr>
              <a:t>Line 3, spaces 1-31 are the customer name. This can be a person or business. On wireless calls it will be used to show the name of the service provider not the customer, in most cases. There are some other uses that will be discussed later.</a:t>
            </a:r>
          </a:p>
          <a:p>
            <a:r>
              <a:rPr lang="en-US" sz="1200" kern="1200" dirty="0">
                <a:solidFill>
                  <a:schemeClr val="tx1"/>
                </a:solidFill>
                <a:effectLst/>
                <a:latin typeface="+mn-lt"/>
                <a:ea typeface="+mn-ea"/>
                <a:cs typeface="+mn-cs"/>
              </a:rPr>
              <a:t>Line 4, spaces 1-6 are the street number. It is left-padded with zeros if the number is less than 6 digits. Space 7 is blank. Spaces 8-10 are the street # trail indicator and rarely used in New Jersey so they will be blank. Space 11 is blank. Spaces 12-14 are the street name directional prefix. This may be E indicating east or SW indicating south west for example. Space 15 is blank. Spaces 16-31 are the name of the street.</a:t>
            </a:r>
          </a:p>
          <a:p>
            <a:r>
              <a:rPr lang="en-US" sz="1200" kern="1200" dirty="0">
                <a:solidFill>
                  <a:schemeClr val="tx1"/>
                </a:solidFill>
                <a:effectLst/>
                <a:latin typeface="+mn-lt"/>
                <a:ea typeface="+mn-ea"/>
                <a:cs typeface="+mn-cs"/>
              </a:rPr>
              <a:t>Line 5, spaces 1-22 can be used to continue the name of the street if needed. If not they are blank. Space 23 is blank. Spaces 24-27 are the street name suffix. Examples are “ST” for street, “AVE” for avenue and “HWY” for highway. Space 28 is blank. Spaces 29-31 are the street name directional suffix. Examples are “E” for east, “NW” for northwest and so on. On a wireless call these will indicate the direction the antenna receiving the call is pointing.</a:t>
            </a:r>
          </a:p>
          <a:p>
            <a:r>
              <a:rPr lang="en-US" sz="1200" kern="1200" dirty="0">
                <a:solidFill>
                  <a:schemeClr val="tx1"/>
                </a:solidFill>
                <a:effectLst/>
                <a:latin typeface="+mn-lt"/>
                <a:ea typeface="+mn-ea"/>
                <a:cs typeface="+mn-cs"/>
              </a:rPr>
              <a:t>Line 6, spaces 1-20 are location details. This was used to describe the location of a phone in a remote area, such as a payphone. It was also used to identify a region or a neighborhood. This is rarely used and in most cases will be blank.</a:t>
            </a:r>
          </a:p>
          <a:p>
            <a:r>
              <a:rPr lang="en-US" sz="1200" kern="1200" dirty="0">
                <a:solidFill>
                  <a:schemeClr val="tx1"/>
                </a:solidFill>
                <a:effectLst/>
                <a:latin typeface="+mn-lt"/>
                <a:ea typeface="+mn-ea"/>
                <a:cs typeface="+mn-cs"/>
              </a:rPr>
              <a:t>Line 7, spaces 1-28 are the community. This will be the name of one of the 565 municipalities in the state with the type of municipality included. Examples are “TWP” for township, “CITY” for city, “BORO” for borough and so on. Space 29 is blank. Spaces 30-31 are the state. Usually “NJ” but “XX” is used for wireless and “NT” for some VoIP.</a:t>
            </a:r>
          </a:p>
          <a:p>
            <a:r>
              <a:rPr lang="en-US" sz="1200" kern="1200" dirty="0">
                <a:solidFill>
                  <a:schemeClr val="tx1"/>
                </a:solidFill>
                <a:effectLst/>
                <a:latin typeface="+mn-lt"/>
                <a:ea typeface="+mn-ea"/>
                <a:cs typeface="+mn-cs"/>
              </a:rPr>
              <a:t>Line 8, spaces 1-25 are the building. This can be used to identify a specific building in a complex by name, number or other method.</a:t>
            </a:r>
          </a:p>
          <a:p>
            <a:r>
              <a:rPr lang="en-US" sz="1200" kern="1200" dirty="0">
                <a:solidFill>
                  <a:schemeClr val="tx1"/>
                </a:solidFill>
                <a:effectLst/>
                <a:latin typeface="+mn-lt"/>
                <a:ea typeface="+mn-ea"/>
                <a:cs typeface="+mn-cs"/>
              </a:rPr>
              <a:t>Line 9, spaces 1-5 are the unit indicator. This can identify an apartment, section, cubical etc. Space 12 is blank. Spaces 13-15 display “FLR” to indicate following characters will identify the floor the caller is on. Space 16 is blank. Spaces 17=21 are the floor number. Spaces 22-27 are blank. Spaces 28-31 are the class of service. This will indicate the type of phone service the subscriber has.</a:t>
            </a:r>
          </a:p>
          <a:p>
            <a:r>
              <a:rPr lang="en-US" sz="1200" kern="1200" dirty="0">
                <a:solidFill>
                  <a:schemeClr val="tx1"/>
                </a:solidFill>
                <a:effectLst/>
                <a:latin typeface="+mn-lt"/>
                <a:ea typeface="+mn-ea"/>
                <a:cs typeface="+mn-cs"/>
              </a:rPr>
              <a:t>Line 10 is blank.</a:t>
            </a:r>
          </a:p>
          <a:p>
            <a:r>
              <a:rPr lang="en-US" sz="1200" kern="1200" dirty="0">
                <a:solidFill>
                  <a:schemeClr val="tx1"/>
                </a:solidFill>
                <a:effectLst/>
                <a:latin typeface="+mn-lt"/>
                <a:ea typeface="+mn-ea"/>
                <a:cs typeface="+mn-cs"/>
              </a:rPr>
              <a:t>Line 11, spaces 1-5 display the “PILOT”. On wireless and some VoIP calls this will display “ESRD”. This will display the primary billing number of the account. In residential services it will be the same as the call back number. With a business account it may differ from the call back number. With a wireless or VoIP call it will be the number used to route the caller to the PSAP and is not be dialed. Space 6 is blank. Space 7 displays the character “#”. Space 8 is blank. Spaces 9-20 are the primary billing number. Spaces 21-23 are blank. Spaces 24-26 display “ESN” for emergency services number. Space 27 is blank. Spaces 28-31 are the 4-digit ESN number.</a:t>
            </a:r>
          </a:p>
          <a:p>
            <a:r>
              <a:rPr lang="en-US" sz="1200" kern="1200" dirty="0">
                <a:solidFill>
                  <a:schemeClr val="tx1"/>
                </a:solidFill>
                <a:effectLst/>
                <a:latin typeface="+mn-lt"/>
                <a:ea typeface="+mn-ea"/>
                <a:cs typeface="+mn-cs"/>
              </a:rPr>
              <a:t>Line 12, spaces 1-31 are the name of the primary PSAP.</a:t>
            </a:r>
          </a:p>
          <a:p>
            <a:r>
              <a:rPr lang="en-US" sz="1200" kern="1200" dirty="0">
                <a:solidFill>
                  <a:schemeClr val="tx1"/>
                </a:solidFill>
                <a:effectLst/>
                <a:latin typeface="+mn-lt"/>
                <a:ea typeface="+mn-ea"/>
                <a:cs typeface="+mn-cs"/>
              </a:rPr>
              <a:t>Line 13, spaces 1-23 are the name of the fixed transfer assigned to that ESN. Wireline calls will have the local police while wireless will have a nearby primary PSAP. Spaces 24-31 display a non-emergency telephone number for the agency named. When used to transfer a call it will use the network transfer number programed into the network.</a:t>
            </a:r>
          </a:p>
          <a:p>
            <a:r>
              <a:rPr lang="en-US" sz="1200" kern="1200" dirty="0">
                <a:solidFill>
                  <a:schemeClr val="tx1"/>
                </a:solidFill>
                <a:effectLst/>
                <a:latin typeface="+mn-lt"/>
                <a:ea typeface="+mn-ea"/>
                <a:cs typeface="+mn-cs"/>
              </a:rPr>
              <a:t>Line 14, spaces 1-23 are the name of the fixed transfer assigned to that ESN. Wireline calls will have the local fire while wireless will have a nearby primary PSAP. Spaces 24-31 display a non-emergency telephone number for the agency named. When used to transfer a call it will use the network transfer number programed into the network.</a:t>
            </a:r>
          </a:p>
          <a:p>
            <a:r>
              <a:rPr lang="en-US" sz="1200" kern="1200" dirty="0">
                <a:solidFill>
                  <a:schemeClr val="tx1"/>
                </a:solidFill>
                <a:effectLst/>
                <a:latin typeface="+mn-lt"/>
                <a:ea typeface="+mn-ea"/>
                <a:cs typeface="+mn-cs"/>
              </a:rPr>
              <a:t>Line 15, spaces 1-23 are the name of the fixed transfer assigned to that ESN. Wireline calls will have the local emergency medical while wireless will have a nearby primary PSAP. Spaces 24-31 display a non-emergency telephone number for the agency named. When used to transfer a call it will use the network transfer number programed into the network.</a:t>
            </a:r>
          </a:p>
          <a:p>
            <a:r>
              <a:rPr lang="en-US" sz="1200" kern="1200" dirty="0">
                <a:solidFill>
                  <a:schemeClr val="tx1"/>
                </a:solidFill>
                <a:effectLst/>
                <a:latin typeface="+mn-lt"/>
                <a:ea typeface="+mn-ea"/>
                <a:cs typeface="+mn-cs"/>
              </a:rPr>
              <a:t>Line 16, spaces 1-20 are blank. Spaces 21-23 display “LEC” (local exchange carrier) which indicates the provider of the routing service. Space 24 is blank. Spaces 25-29 will be the ID of the provider of the LEC. These companies that correspond to these abbreviations are available on the NENA website in “Company ID”. </a:t>
            </a:r>
          </a:p>
        </p:txBody>
      </p:sp>
      <p:sp>
        <p:nvSpPr>
          <p:cNvPr id="4" name="Slide Number Placeholder 3"/>
          <p:cNvSpPr>
            <a:spLocks noGrp="1"/>
          </p:cNvSpPr>
          <p:nvPr>
            <p:ph type="sldNum" sz="quarter" idx="10"/>
          </p:nvPr>
        </p:nvSpPr>
        <p:spPr/>
        <p:txBody>
          <a:bodyPr/>
          <a:lstStyle/>
          <a:p>
            <a:pPr>
              <a:defRPr/>
            </a:pPr>
            <a:fld id="{780D9E81-2456-4D7C-BEA5-C0CDAA2E61F5}" type="slidenum">
              <a:rPr lang="en-US" smtClean="0"/>
              <a:pPr>
                <a:defRPr/>
              </a:pPr>
              <a:t>64</a:t>
            </a:fld>
            <a:endParaRPr lang="en-US"/>
          </a:p>
        </p:txBody>
      </p:sp>
    </p:spTree>
    <p:extLst>
      <p:ext uri="{BB962C8B-B14F-4D97-AF65-F5344CB8AC3E}">
        <p14:creationId xmlns:p14="http://schemas.microsoft.com/office/powerpoint/2010/main" val="2237082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times when problems occur. The network is designed to default route a 9-1-1 call to a PSAP based on the municipality, county, telephone central office or state level based on the available information. If this happens the PSAP will be get the caller and the ALI screen will indicate the possible problem. In these cases the PSAP will be dependent on the information obtained from the caller only. After the call the PSAP must contact the 9-1-1 Customer Care Center or the entity indicated on the ALI screen to correct the problem.</a:t>
            </a:r>
          </a:p>
          <a:p>
            <a:r>
              <a:rPr lang="en-US" dirty="0"/>
              <a:t>A “NO RECORD IN DATABASE” message indicates contacting the CCC.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65</a:t>
            </a:fld>
            <a:endParaRPr lang="en-US" altLang="en-US"/>
          </a:p>
        </p:txBody>
      </p:sp>
    </p:spTree>
    <p:extLst>
      <p:ext uri="{BB962C8B-B14F-4D97-AF65-F5344CB8AC3E}">
        <p14:creationId xmlns:p14="http://schemas.microsoft.com/office/powerpoint/2010/main" val="135099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message “CAUTION ANI FAILURE” offers the name and number to contact. When there is no name or number start with the Customer Care Center. </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66</a:t>
            </a:fld>
            <a:endParaRPr lang="en-US" altLang="en-US"/>
          </a:p>
        </p:txBody>
      </p:sp>
    </p:spTree>
    <p:extLst>
      <p:ext uri="{BB962C8B-B14F-4D97-AF65-F5344CB8AC3E}">
        <p14:creationId xmlns:p14="http://schemas.microsoft.com/office/powerpoint/2010/main" val="694899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PSAP Inquiry Form</a:t>
            </a:r>
          </a:p>
          <a:p>
            <a:r>
              <a:rPr lang="en-US" dirty="0"/>
              <a:t>When the ALI screen is complete but the information is wrong this should be reported to the LEC for correction. The computer based 9-1-1 equipment usually has an automatic reporting function that can be printed out and faxed or e-mailed to the LEC. For those without this capability there is the standard form that can be used.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67</a:t>
            </a:fld>
            <a:endParaRPr lang="en-US" altLang="en-US"/>
          </a:p>
        </p:txBody>
      </p:sp>
    </p:spTree>
    <p:extLst>
      <p:ext uri="{BB962C8B-B14F-4D97-AF65-F5344CB8AC3E}">
        <p14:creationId xmlns:p14="http://schemas.microsoft.com/office/powerpoint/2010/main" val="23871413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using the paper form fill in all of the information that is wrong and what the correct information is. Attaching a copy of the ALI screen is recommended.</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68</a:t>
            </a:fld>
            <a:endParaRPr lang="en-US" altLang="en-US"/>
          </a:p>
        </p:txBody>
      </p:sp>
    </p:spTree>
    <p:extLst>
      <p:ext uri="{BB962C8B-B14F-4D97-AF65-F5344CB8AC3E}">
        <p14:creationId xmlns:p14="http://schemas.microsoft.com/office/powerpoint/2010/main" val="26629584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new computer based systems have a report writing feature that will allow the PSAP to create a form and fax or e-mail it to the carrier.</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69</a:t>
            </a:fld>
            <a:endParaRPr lang="en-US" altLang="en-US"/>
          </a:p>
        </p:txBody>
      </p:sp>
    </p:spTree>
    <p:extLst>
      <p:ext uri="{BB962C8B-B14F-4D97-AF65-F5344CB8AC3E}">
        <p14:creationId xmlns:p14="http://schemas.microsoft.com/office/powerpoint/2010/main" val="427747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ALI screen there are 3 transfer options offered. For landline calls these are Police, Fire and EMS.</a:t>
            </a:r>
            <a:r>
              <a:rPr lang="en-US" baseline="0" dirty="0"/>
              <a:t> If the PSAP does not provide one or more of these services they can quickly transfer the call by using these functions. In addition if the caller is reporting something that is in another PSAP’s jurisdiction the call can be transferred to the correct PSAP with the ANI/ALI information.</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a:t>
            </a:fld>
            <a:endParaRPr lang="en-US" altLang="en-US"/>
          </a:p>
        </p:txBody>
      </p:sp>
    </p:spTree>
    <p:extLst>
      <p:ext uri="{BB962C8B-B14F-4D97-AF65-F5344CB8AC3E}">
        <p14:creationId xmlns:p14="http://schemas.microsoft.com/office/powerpoint/2010/main" val="42068216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When the decision was made to have a statewide 9-1-1 system it was thought that calls should come only from the people needing help. Companies that provided security services such as bugler alarms, fire alarms and medical alarms would have to call a direct number as 9-1-1 calls would only go to the PSAP serving the area where there monitoring station was located. Particularly in the case of automatic dialers that would call the local emergency service and paly a recorded message indicating the activation of an alarm. </a:t>
            </a:r>
          </a:p>
          <a:p>
            <a:r>
              <a:rPr lang="en-US" dirty="0"/>
              <a:t>There were services that could provide the customer with direct contact with an operator when these services activated and the operator would be able to ask questions of the subscriber. Because of this it was thought that there should be a way get into the system from outside of the local routing. Such a method already existed. </a:t>
            </a:r>
          </a:p>
          <a:p>
            <a:r>
              <a:rPr lang="en-US" dirty="0"/>
              <a:t>When a person dialed “O” in an emergency and got the telephone operator and the operator determined the location and nature of the problem they had the ability to transfer the caller to the primary PSAP using the “operator service “numbers. Each municipality in New Jersey was assigned one of these numbers and they could be used from outside of the state. The call would be sent into the 9-1-1 network and ring at the PSAP like any other 9-1-1 call. It wasn’t until the call was answered that the PSAP would see it was this type of transfer.</a:t>
            </a:r>
          </a:p>
          <a:p>
            <a:r>
              <a:rPr lang="en-US" dirty="0"/>
              <a:t>The warning line displays “*CAUTION* 3</a:t>
            </a:r>
            <a:r>
              <a:rPr lang="en-US" baseline="30000" dirty="0"/>
              <a:t>rd</a:t>
            </a:r>
            <a:r>
              <a:rPr lang="en-US" dirty="0"/>
              <a:t> PARTY CONFRENCE”. The callback number will be 908-250-NNNN. The area code and exchange will always be 908-250 and each set of 4 digits will correspond to one of the municipalities in New Jersey. The address will be “0” and “UNKNOWN ADDRESS”. The municipality will be the one indicated by the caller. The ESN used will be the default one for the municipality so it may not be the correct one. This does not need correction as we are routing at the municipal level not the ESZ. Unfortunately there will be no usable caller information.</a:t>
            </a:r>
          </a:p>
          <a:p>
            <a:r>
              <a:rPr lang="en-US" dirty="0"/>
              <a:t>This has been offered to medical alarm services and vehicle telemetric services where they are able to put the caller in direct communication with the PSAP.</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70</a:t>
            </a:fld>
            <a:endParaRPr lang="en-US" altLang="en-US"/>
          </a:p>
        </p:txBody>
      </p:sp>
    </p:spTree>
    <p:extLst>
      <p:ext uri="{BB962C8B-B14F-4D97-AF65-F5344CB8AC3E}">
        <p14:creationId xmlns:p14="http://schemas.microsoft.com/office/powerpoint/2010/main" val="29862472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 Default ALI</a:t>
            </a:r>
          </a:p>
          <a:p>
            <a:r>
              <a:rPr lang="en-US" dirty="0"/>
              <a:t>Under some conditions the wireless carrier may not be able to determine the tower that is processing the 9-1-1 call. When this happens it may use the county level default routing. Each county has designated a PSAP that will service this function. When it occurs the ALI screen will be Phase I. The call back number will be 908-250-NNNN. This number is unique to a carrier and helps identify, along with the name field and the LEC which carrier is having the problem. The carrier should be contacted after the call to identify and correct the problem. Unless the caller is a telemarketer. Because the number is 908-250-NNNN it can be dialed from outside of New Jersey and if it is in the range of numbers being used it will ring at the PSAP. This will continue until these changes can be made with the FCC and these numbers can be added to the “do not call” list.</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71</a:t>
            </a:fld>
            <a:endParaRPr lang="en-US" altLang="en-US"/>
          </a:p>
        </p:txBody>
      </p:sp>
    </p:spTree>
    <p:extLst>
      <p:ext uri="{BB962C8B-B14F-4D97-AF65-F5344CB8AC3E}">
        <p14:creationId xmlns:p14="http://schemas.microsoft.com/office/powerpoint/2010/main" val="18428261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 Phase I</a:t>
            </a:r>
          </a:p>
          <a:p>
            <a:r>
              <a:rPr lang="en-US" dirty="0"/>
              <a:t>This ALI screen will only show the caller’s callback number. The location information is the cell tower. The PSAP can attempt a rebid but it is unlikely the call will become Phase II.</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72</a:t>
            </a:fld>
            <a:endParaRPr lang="en-US" altLang="en-US"/>
          </a:p>
        </p:txBody>
      </p:sp>
    </p:spTree>
    <p:extLst>
      <p:ext uri="{BB962C8B-B14F-4D97-AF65-F5344CB8AC3E}">
        <p14:creationId xmlns:p14="http://schemas.microsoft.com/office/powerpoint/2010/main" val="15182475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 Phase II</a:t>
            </a:r>
          </a:p>
          <a:p>
            <a:r>
              <a:rPr lang="en-US" dirty="0"/>
              <a:t>The ALI screen will still show the address of the cell tower but the latitude and longitude will be the estimated location of the caller, not the cell tower.</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73</a:t>
            </a:fld>
            <a:endParaRPr lang="en-US" altLang="en-US"/>
          </a:p>
        </p:txBody>
      </p:sp>
    </p:spTree>
    <p:extLst>
      <p:ext uri="{BB962C8B-B14F-4D97-AF65-F5344CB8AC3E}">
        <p14:creationId xmlns:p14="http://schemas.microsoft.com/office/powerpoint/2010/main" val="215353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Uncertainty and Confidence Factors</a:t>
            </a:r>
          </a:p>
          <a:p>
            <a:r>
              <a:rPr lang="en-US" dirty="0"/>
              <a:t>The uncertainty field will the radius the network estimates the caller is in from the latitude and longitude offered. On a map this shows the area the caller is estimated to be in. The confidence is the percentage of accuracy the network has with this location.</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74</a:t>
            </a:fld>
            <a:endParaRPr lang="en-US" altLang="en-US"/>
          </a:p>
        </p:txBody>
      </p:sp>
    </p:spTree>
    <p:extLst>
      <p:ext uri="{BB962C8B-B14F-4D97-AF65-F5344CB8AC3E}">
        <p14:creationId xmlns:p14="http://schemas.microsoft.com/office/powerpoint/2010/main" val="1670113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WPH1-WPH2 Capable</a:t>
            </a:r>
          </a:p>
          <a:p>
            <a:r>
              <a:rPr lang="en-US" dirty="0"/>
              <a:t>When the warning line is “*WRLS PH2 LAT/LONG NOT AVAILABLE*” it indicates that the call is capable of offering the estimated location but has not yet determined it with an acceptable degree of accuracy. If the </a:t>
            </a:r>
            <a:r>
              <a:rPr lang="en-US" dirty="0" err="1"/>
              <a:t>calltaker</a:t>
            </a:r>
            <a:r>
              <a:rPr lang="en-US" dirty="0"/>
              <a:t> waits a minimum of 20 seconds and attempts a rebid the information may be available. If this is done and the call is still not Phase II the </a:t>
            </a:r>
            <a:r>
              <a:rPr lang="en-US" dirty="0" err="1"/>
              <a:t>calltaker</a:t>
            </a:r>
            <a:r>
              <a:rPr lang="en-US" dirty="0"/>
              <a:t> should not attempt another rebid for a minimum of 20 seconds.</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75</a:t>
            </a:fld>
            <a:endParaRPr lang="en-US" altLang="en-US"/>
          </a:p>
        </p:txBody>
      </p:sp>
    </p:spTree>
    <p:extLst>
      <p:ext uri="{BB962C8B-B14F-4D97-AF65-F5344CB8AC3E}">
        <p14:creationId xmlns:p14="http://schemas.microsoft.com/office/powerpoint/2010/main" val="14913452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Stationary VoIP Screen</a:t>
            </a:r>
          </a:p>
          <a:p>
            <a:r>
              <a:rPr lang="en-US" dirty="0"/>
              <a:t>The ALI screen will appear no different from a traditional wireline service. The only indicator is the name of the LEC provider.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76</a:t>
            </a:fld>
            <a:endParaRPr lang="en-US" altLang="en-US"/>
          </a:p>
        </p:txBody>
      </p:sp>
    </p:spTree>
    <p:extLst>
      <p:ext uri="{BB962C8B-B14F-4D97-AF65-F5344CB8AC3E}">
        <p14:creationId xmlns:p14="http://schemas.microsoft.com/office/powerpoint/2010/main" val="11977810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Nomadic VoIP with VPC ALI</a:t>
            </a:r>
          </a:p>
          <a:p>
            <a:r>
              <a:rPr lang="en-US" dirty="0"/>
              <a:t>This screen will combine element of wireline service and wireless. The subscriber’s name and address will appear. In addition the latitude and longitude for the address will also be displayed.</a:t>
            </a:r>
          </a:p>
          <a:p>
            <a:r>
              <a:rPr lang="en-US" dirty="0"/>
              <a:t>Routing for these may be done by using the traditional MSAG as used in wireline or the latitude and longitude for the address similar to that used in wireless routing. The difference is that the location is used for routing not a cell tower.</a:t>
            </a:r>
          </a:p>
          <a:p>
            <a:r>
              <a:rPr lang="en-US" dirty="0"/>
              <a:t>Most VoIP services require the customer to input their location information into the service provider’s database. This can cause problems if the customer moves and does not make the proper changes. Sometimes the service that identifies the municipality where the address is located can err by using the name of the region or post office when deciding where to route the call.</a:t>
            </a:r>
          </a:p>
          <a:p>
            <a:r>
              <a:rPr lang="en-US" dirty="0"/>
              <a:t>It appears that stationary VoIP providers are making use of the same method as the nomadic providers.</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77</a:t>
            </a:fld>
            <a:endParaRPr lang="en-US" altLang="en-US"/>
          </a:p>
        </p:txBody>
      </p:sp>
    </p:spTree>
    <p:extLst>
      <p:ext uri="{BB962C8B-B14F-4D97-AF65-F5344CB8AC3E}">
        <p14:creationId xmlns:p14="http://schemas.microsoft.com/office/powerpoint/2010/main" val="15750035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method is similar to that used to route wireless it was thought that there may be a delay in obtaining the customer information so default screens where developed to function like wireless calls that are capable of Phase II but are offering Phase I. These will include the instructions to rebid in the warning line. A rebid can be done on any 9-1-1 call. This rarely occurs as the data is stored in a database and not something that has to be determined on short notice like wireless location.</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78</a:t>
            </a:fld>
            <a:endParaRPr lang="en-US" altLang="en-US"/>
          </a:p>
        </p:txBody>
      </p:sp>
    </p:spTree>
    <p:extLst>
      <p:ext uri="{BB962C8B-B14F-4D97-AF65-F5344CB8AC3E}">
        <p14:creationId xmlns:p14="http://schemas.microsoft.com/office/powerpoint/2010/main" val="22358032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PARTY CONFERENCE CALL” may appear when a VoIP call has routed to a PSAP outside of the state. The PSAP can use them to transfer the caller into the NJ 9-1-1 network the same way the telephone company operator can. These numbers have been placed on the NENA 9-1-1 PSAP Registry website for this purpose. They are meant to be used by other PSAPs or by the VoIP carriers who maintain a network operations center that receives 9-1-1 calls that their service cannot for any reason properly route.</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79</a:t>
            </a:fld>
            <a:endParaRPr lang="en-US" altLang="en-US"/>
          </a:p>
        </p:txBody>
      </p:sp>
    </p:spTree>
    <p:extLst>
      <p:ext uri="{BB962C8B-B14F-4D97-AF65-F5344CB8AC3E}">
        <p14:creationId xmlns:p14="http://schemas.microsoft.com/office/powerpoint/2010/main" val="7576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great deal of time and effort have been put into creating the ALI database. Could a PSAP simply use the information displayed without asking the caller where the emergency was?</a:t>
            </a:r>
          </a:p>
          <a:p>
            <a:endParaRPr lang="en-US" baseline="0" dirty="0"/>
          </a:p>
          <a:p>
            <a:r>
              <a:rPr lang="en-US" baseline="0" dirty="0"/>
              <a:t>In some areas wireless 9-1-1 calls were sent to a single PSAP when there was no way to determine the caller’s location except by asking them. Since the implementation of ability to determine the caller’s approximate location PSAPs have asked to have then calls routed to them. Why would this seem to be a better method. </a:t>
            </a:r>
            <a:endParaRPr lang="en-US" dirty="0"/>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a:t>
            </a:fld>
            <a:endParaRPr lang="en-US" altLang="en-US"/>
          </a:p>
        </p:txBody>
      </p:sp>
    </p:spTree>
    <p:extLst>
      <p:ext uri="{BB962C8B-B14F-4D97-AF65-F5344CB8AC3E}">
        <p14:creationId xmlns:p14="http://schemas.microsoft.com/office/powerpoint/2010/main" val="24000514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VoIP is being used by GM OnStar. The control centers can now connect subscribers to the PSAP instead of using “3</a:t>
            </a:r>
            <a:r>
              <a:rPr lang="en-US" baseline="30000" dirty="0"/>
              <a:t>RD</a:t>
            </a:r>
            <a:r>
              <a:rPr lang="en-US" dirty="0"/>
              <a:t> PARTY CONFERENCE”. This allows OnStar to send some useful information such as their callback number, identifying them as the sender and the latitude and longitude of the vehicle in addition to connecting the customer to the PSAP.</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80</a:t>
            </a:fld>
            <a:endParaRPr lang="en-US" altLang="en-US"/>
          </a:p>
        </p:txBody>
      </p:sp>
    </p:spTree>
    <p:extLst>
      <p:ext uri="{BB962C8B-B14F-4D97-AF65-F5344CB8AC3E}">
        <p14:creationId xmlns:p14="http://schemas.microsoft.com/office/powerpoint/2010/main" val="42649974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there is an “app” for everything, even 9-1-1. One such app when used to call 9-1-1 will offer you a map showing your location and offering an address. Meanwhile the app is placing a call to 9-1-1 but not using the wireless network. It sends the call as a VoIP call and is delivered to the PSAP with the address offered to the caller. The app also has categories to identify a police, fire, medical or vehicle collision. These are selected to start the call and the choice will be displayed on the ALI screen. It will also display the name of the person registered on the cell phone and the name of the app. If the caller cannot speak the app will use a computer generated voice to relay the information based on the information provided. The call is made with a wireless device and the “Rapid SOS” app.</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81</a:t>
            </a:fld>
            <a:endParaRPr lang="en-US" altLang="en-US"/>
          </a:p>
        </p:txBody>
      </p:sp>
    </p:spTree>
    <p:extLst>
      <p:ext uri="{BB962C8B-B14F-4D97-AF65-F5344CB8AC3E}">
        <p14:creationId xmlns:p14="http://schemas.microsoft.com/office/powerpoint/2010/main" val="33535538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wireless/VoIP</a:t>
            </a:r>
            <a:r>
              <a:rPr lang="en-US" baseline="0" dirty="0"/>
              <a:t> combination is the AT&amp;T service that allows the customer to improve wireless coverage in their home by adding a device that will connect to the internet and act as a cell tower within the home. The customer must “pair” the devices that will use this service. Some of these devices will process 9-1-1 calls from a “non-paired” device if it is within range.</a:t>
            </a:r>
          </a:p>
          <a:p>
            <a:r>
              <a:rPr lang="en-US" baseline="0" dirty="0"/>
              <a:t>In this example the device is identified by the name “FIXED ATTMO 8006356480 OPT4”. This means this is a small cell site at the customer’s home. The 8006356480 is (800) 635-6480, the number for AT&amp;T security. “OPT4: is option 4 that you would select to talk to them to obtain customer information.</a:t>
            </a:r>
          </a:p>
          <a:p>
            <a:r>
              <a:rPr lang="en-US" baseline="0" dirty="0"/>
              <a:t>The address displayed is the location of the device and the customer address, not a cell tower. Because the coverage area of the device is so small the caller should be at or near that address.</a:t>
            </a:r>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82</a:t>
            </a:fld>
            <a:endParaRPr lang="en-US" altLang="en-US"/>
          </a:p>
        </p:txBody>
      </p:sp>
    </p:spTree>
    <p:extLst>
      <p:ext uri="{BB962C8B-B14F-4D97-AF65-F5344CB8AC3E}">
        <p14:creationId xmlns:p14="http://schemas.microsoft.com/office/powerpoint/2010/main" val="4053024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example of the same service offered by Verizon. The antenna is located at the customers residence and the devices using it must be “paired”.  In this case the customer’s name is displayed instead of Verizon. The address and latitude and longitude are the customer’s. It is a wireless Phase I call with an accurate address since the “cell tower” is located at the customer’s location.</a:t>
            </a:r>
          </a:p>
          <a:p>
            <a:r>
              <a:rPr lang="en-US" sz="1200" kern="1200" dirty="0">
                <a:solidFill>
                  <a:schemeClr val="tx1"/>
                </a:solidFill>
                <a:effectLst/>
                <a:latin typeface="+mn-lt"/>
                <a:ea typeface="+mn-ea"/>
                <a:cs typeface="+mn-cs"/>
              </a:rPr>
              <a:t>Notice that the ESN used for routing is the wireline not the wireless one. So maybe it is VoIP?</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83</a:t>
            </a:fld>
            <a:endParaRPr lang="en-US" altLang="en-US"/>
          </a:p>
        </p:txBody>
      </p:sp>
    </p:spTree>
    <p:extLst>
      <p:ext uri="{BB962C8B-B14F-4D97-AF65-F5344CB8AC3E}">
        <p14:creationId xmlns:p14="http://schemas.microsoft.com/office/powerpoint/2010/main" val="8370228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84</a:t>
            </a:fld>
            <a:endParaRPr lang="en-US" altLang="en-US"/>
          </a:p>
        </p:txBody>
      </p:sp>
    </p:spTree>
    <p:extLst>
      <p:ext uri="{BB962C8B-B14F-4D97-AF65-F5344CB8AC3E}">
        <p14:creationId xmlns:p14="http://schemas.microsoft.com/office/powerpoint/2010/main" val="11683955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known as “Next Generation 9-1-1” has been on the planning stages for some time. While technology has progressed the 9-1-1 network is still a 1980’s based network. The new features such as texting would be incorporated into </a:t>
            </a:r>
            <a:r>
              <a:rPr lang="en-US" dirty="0" err="1"/>
              <a:t>NextGen</a:t>
            </a:r>
            <a:r>
              <a:rPr lang="en-US" dirty="0"/>
              <a:t>.</a:t>
            </a:r>
          </a:p>
          <a:p>
            <a:r>
              <a:rPr lang="en-US" dirty="0"/>
              <a:t>However the public desire for the ability to send text messages to 9-1-1 influenced the Federal Communications Commission to make the providers of this service come up with a way to do this prior to the implementation of </a:t>
            </a:r>
            <a:r>
              <a:rPr lang="en-US" dirty="0" err="1"/>
              <a:t>NexGen</a:t>
            </a:r>
            <a:r>
              <a:rPr lang="en-US" dirty="0"/>
              <a:t> 9-1-1.</a:t>
            </a:r>
          </a:p>
          <a:p>
            <a:r>
              <a:rPr lang="en-US" dirty="0"/>
              <a:t>Once the providers were ready it was up to the PSAPs to determine if they would receive text messages to 9-1-1. The New Jersey Public Safety Communications Commission determined that this would be made available and tasked OETS with implementing the service statewide.</a:t>
            </a:r>
          </a:p>
          <a:p>
            <a:r>
              <a:rPr lang="en-US" dirty="0"/>
              <a:t>It was decided to follow a path similar to that used with the deployment of wireless 9-1-1. Each county coordinator was involved in selecting one PSAP that would receive all text messages sent to 9-1-1 within its borders. The PSAP would dispatch or relay the information to the appropriate PSAP/PSDP for dispatch. There would be no ability to transfer the text message to another PSAP.</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85</a:t>
            </a:fld>
            <a:endParaRPr lang="en-US" altLang="en-US"/>
          </a:p>
        </p:txBody>
      </p:sp>
    </p:spTree>
    <p:extLst>
      <p:ext uri="{BB962C8B-B14F-4D97-AF65-F5344CB8AC3E}">
        <p14:creationId xmlns:p14="http://schemas.microsoft.com/office/powerpoint/2010/main" val="41398616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Routing would be similar to wireless using the centroid of the cell tower coverage area or the actual location of the device. The latitude and longitude would be offered to the PSAP along with the text message. Only SMS messages would be sent to the PSAP. MMS messages with sound, video and other data could not be sent over this system. They would be in the </a:t>
            </a:r>
            <a:r>
              <a:rPr lang="en-US" dirty="0" err="1"/>
              <a:t>NextGen</a:t>
            </a:r>
            <a:r>
              <a:rPr lang="en-US" dirty="0"/>
              <a:t> network. This service would be an interim solution.</a:t>
            </a:r>
          </a:p>
          <a:p>
            <a:r>
              <a:rPr lang="en-US" dirty="0"/>
              <a:t>The PSAP were to decide which of the three methods that are available they would use. The first method would convert the text message to </a:t>
            </a:r>
            <a:r>
              <a:rPr lang="en-US" dirty="0" err="1"/>
              <a:t>baudot</a:t>
            </a:r>
            <a:r>
              <a:rPr lang="en-US" dirty="0"/>
              <a:t> code and send it to the PSAP over the existing 9-1-1 trunks in the same manner as a TTY/TDD machine. The second would require the PSAP to have a computer log onto a secure website that would then send a text message similar to the format used on most cell phones. The website would also include a popup map that would display the location being offered. The third method would require a dedicated connection to the service provider and 9-1-1 equipment that could interface with the service provider. This would be </a:t>
            </a:r>
            <a:r>
              <a:rPr lang="en-US" dirty="0" err="1"/>
              <a:t>NextGen</a:t>
            </a:r>
            <a:r>
              <a:rPr lang="en-US" dirty="0"/>
              <a:t> service and incur a significant cost.</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86</a:t>
            </a:fld>
            <a:endParaRPr lang="en-US" altLang="en-US"/>
          </a:p>
        </p:txBody>
      </p:sp>
    </p:spTree>
    <p:extLst>
      <p:ext uri="{BB962C8B-B14F-4D97-AF65-F5344CB8AC3E}">
        <p14:creationId xmlns:p14="http://schemas.microsoft.com/office/powerpoint/2010/main" val="11380779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text message over the existing network would come in to the PSAP like a typical 9-1-1 call. Once answered the </a:t>
            </a:r>
            <a:r>
              <a:rPr lang="en-US" dirty="0" err="1"/>
              <a:t>baudot</a:t>
            </a:r>
            <a:r>
              <a:rPr lang="en-US" dirty="0"/>
              <a:t> sounds would activate the TDD function and messages would be exchanged in the same fashion as a TDD call. The call may be Phase I or Phase II so rebidding is an option.</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87</a:t>
            </a:fld>
            <a:endParaRPr lang="en-US" altLang="en-US"/>
          </a:p>
        </p:txBody>
      </p:sp>
    </p:spTree>
    <p:extLst>
      <p:ext uri="{BB962C8B-B14F-4D97-AF65-F5344CB8AC3E}">
        <p14:creationId xmlns:p14="http://schemas.microsoft.com/office/powerpoint/2010/main" val="9082797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exchange of text messages will appear on the computer screen the same way a landline TTY call would. The service provider will also add location information in the form of latitude and longitude which may appear different from the information on the ALI screen.</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88</a:t>
            </a:fld>
            <a:endParaRPr lang="en-US" altLang="en-US"/>
          </a:p>
        </p:txBody>
      </p:sp>
    </p:spTree>
    <p:extLst>
      <p:ext uri="{BB962C8B-B14F-4D97-AF65-F5344CB8AC3E}">
        <p14:creationId xmlns:p14="http://schemas.microsoft.com/office/powerpoint/2010/main" val="8110670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ALI screen appears different as there will be no customer name although some carriers will indicate that this is a text to TTY call. Nor will there be the address of the cell tower. The latitude and longitude may be the location of the person sending the text or the centroid of the cell tower.</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89</a:t>
            </a:fld>
            <a:endParaRPr lang="en-US" altLang="en-US"/>
          </a:p>
        </p:txBody>
      </p:sp>
    </p:spTree>
    <p:extLst>
      <p:ext uri="{BB962C8B-B14F-4D97-AF65-F5344CB8AC3E}">
        <p14:creationId xmlns:p14="http://schemas.microsoft.com/office/powerpoint/2010/main" val="153813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legislation that established E9-1-1 for New Jersey also created the “9-1-1 Commission” to oversee the planning, design and implementation of the statewide 9-1-1 network. This organization has evolved into the New Jersey Public Safety Communications Commission. This group now oversees 9-1-1 as well as the planning, design and implementation of the interoperable communications initiative for the state.</a:t>
            </a:r>
          </a:p>
          <a:p>
            <a:r>
              <a:rPr lang="en-US" dirty="0"/>
              <a:t>The Office of Emergency Telecommunication Services (OETS) serves the Commission by monitoring training, public education, technical developments and PSAP standards.</a:t>
            </a:r>
          </a:p>
          <a:p>
            <a:r>
              <a:rPr lang="en-US" dirty="0"/>
              <a:t>OETS established and maintains the State 9-1-1</a:t>
            </a:r>
            <a:r>
              <a:rPr lang="en-US" baseline="0" dirty="0"/>
              <a:t> plan </a:t>
            </a:r>
            <a:r>
              <a:rPr lang="en-US" dirty="0"/>
              <a:t>by compiling the county and municipal 9-1-1 plans developed by the county and local coordinators. It sees that the technical and operational standards for PSAPs set by the Commission are met before joining the network and conducts periodic inspections to ensure compliance. It coordinates the training and certification of </a:t>
            </a:r>
            <a:r>
              <a:rPr lang="en-US" dirty="0" err="1"/>
              <a:t>telecommunicators</a:t>
            </a:r>
            <a:r>
              <a:rPr lang="en-US" dirty="0"/>
              <a:t> with the PSAPs and develops public education programs to increase the public’s knowledge of 9-1-1.</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a:t>
            </a:fld>
            <a:endParaRPr lang="en-US" altLang="en-US"/>
          </a:p>
        </p:txBody>
      </p:sp>
    </p:spTree>
    <p:extLst>
      <p:ext uri="{BB962C8B-B14F-4D97-AF65-F5344CB8AC3E}">
        <p14:creationId xmlns:p14="http://schemas.microsoft.com/office/powerpoint/2010/main" val="28173638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based method looks like texting on a cell phone with a few extras. There is a map showing the offered location and the </a:t>
            </a:r>
            <a:r>
              <a:rPr lang="en-US" dirty="0" err="1"/>
              <a:t>calltaker</a:t>
            </a:r>
            <a:r>
              <a:rPr lang="en-US" dirty="0"/>
              <a:t> can see other text sessions going on in the PSAP.</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90</a:t>
            </a:fld>
            <a:endParaRPr lang="en-US" altLang="en-US"/>
          </a:p>
        </p:txBody>
      </p:sp>
    </p:spTree>
    <p:extLst>
      <p:ext uri="{BB962C8B-B14F-4D97-AF65-F5344CB8AC3E}">
        <p14:creationId xmlns:p14="http://schemas.microsoft.com/office/powerpoint/2010/main" val="31102845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91</a:t>
            </a:fld>
            <a:endParaRPr lang="en-US" altLang="en-US"/>
          </a:p>
        </p:txBody>
      </p:sp>
    </p:spTree>
    <p:extLst>
      <p:ext uri="{BB962C8B-B14F-4D97-AF65-F5344CB8AC3E}">
        <p14:creationId xmlns:p14="http://schemas.microsoft.com/office/powerpoint/2010/main" val="17996437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Generation 9-1-1</a:t>
            </a:r>
          </a:p>
          <a:p>
            <a:r>
              <a:rPr lang="en-US" dirty="0"/>
              <a:t> </a:t>
            </a:r>
          </a:p>
          <a:p>
            <a:r>
              <a:rPr lang="en-US" dirty="0"/>
              <a:t>New Jersey is at the beginning of the process that will replace the existing 9-1-1 network with an IP based one that promises to offer better version of present services and many additional services to aid public safety. It will be much more complex than the old phone wire system and involve a much larger number of components. This is going to require a great deal of planning may a large number of people from all aspects of the emergency services. PSAPs and PSDPs are only a part of this effort and should make every effort to become involved in the planning and implementation while it is </a:t>
            </a:r>
            <a:r>
              <a:rPr lang="en-US" dirty="0" err="1"/>
              <a:t>stil</a:t>
            </a:r>
            <a:r>
              <a:rPr lang="en-US" dirty="0"/>
              <a:t> in these early stages.</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92</a:t>
            </a:fld>
            <a:endParaRPr lang="en-US" altLang="en-US"/>
          </a:p>
        </p:txBody>
      </p:sp>
    </p:spTree>
    <p:extLst>
      <p:ext uri="{BB962C8B-B14F-4D97-AF65-F5344CB8AC3E}">
        <p14:creationId xmlns:p14="http://schemas.microsoft.com/office/powerpoint/2010/main" val="40960728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transferred from out-of-state using the “operator service” number for Upper Deerfield.</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93</a:t>
            </a:fld>
            <a:endParaRPr lang="en-US" altLang="en-US"/>
          </a:p>
        </p:txBody>
      </p:sp>
    </p:spTree>
    <p:extLst>
      <p:ext uri="{BB962C8B-B14F-4D97-AF65-F5344CB8AC3E}">
        <p14:creationId xmlns:p14="http://schemas.microsoft.com/office/powerpoint/2010/main" val="42835964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 call, Phase 1 Latitude and Longitude are those of the cell tower. Rebid to receive caller location. Also note municipality</a:t>
            </a:r>
            <a:r>
              <a:rPr lang="en-US" baseline="0" dirty="0"/>
              <a:t> name is NOT that of an actual town or city. </a:t>
            </a:r>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94</a:t>
            </a:fld>
            <a:endParaRPr lang="en-US" altLang="en-US"/>
          </a:p>
        </p:txBody>
      </p:sp>
    </p:spTree>
    <p:extLst>
      <p:ext uri="{BB962C8B-B14F-4D97-AF65-F5344CB8AC3E}">
        <p14:creationId xmlns:p14="http://schemas.microsoft.com/office/powerpoint/2010/main" val="16278777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was received by New York City and transferred to a PSAP in New Jersey. The Latitude and Longitude will be that of the caller. NYC does not use transfers so the lower part of the screen reminds them to verify the location.</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95</a:t>
            </a:fld>
            <a:endParaRPr lang="en-US" altLang="en-US"/>
          </a:p>
        </p:txBody>
      </p:sp>
    </p:spTree>
    <p:extLst>
      <p:ext uri="{BB962C8B-B14F-4D97-AF65-F5344CB8AC3E}">
        <p14:creationId xmlns:p14="http://schemas.microsoft.com/office/powerpoint/2010/main" val="42902809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Text to 9-1-1 sent to a PSAP using TDD/TTY for receiving text messages.</a:t>
            </a:r>
          </a:p>
          <a:p>
            <a:endParaRPr lang="en-US" dirty="0"/>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96</a:t>
            </a:fld>
            <a:endParaRPr lang="en-US" altLang="en-US"/>
          </a:p>
        </p:txBody>
      </p:sp>
    </p:spTree>
    <p:extLst>
      <p:ext uri="{BB962C8B-B14F-4D97-AF65-F5344CB8AC3E}">
        <p14:creationId xmlns:p14="http://schemas.microsoft.com/office/powerpoint/2010/main" val="29983931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ALI screen </a:t>
            </a:r>
            <a:r>
              <a:rPr lang="en-US" dirty="0" err="1"/>
              <a:t>fron</a:t>
            </a:r>
            <a:r>
              <a:rPr lang="en-US" dirty="0"/>
              <a:t> </a:t>
            </a:r>
            <a:r>
              <a:rPr lang="en-US" dirty="0" err="1"/>
              <a:t>Georga</a:t>
            </a:r>
            <a:r>
              <a:rPr lang="en-US" dirty="0"/>
              <a:t>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97</a:t>
            </a:fld>
            <a:endParaRPr lang="en-US" altLang="en-US"/>
          </a:p>
        </p:txBody>
      </p:sp>
    </p:spTree>
    <p:extLst>
      <p:ext uri="{BB962C8B-B14F-4D97-AF65-F5344CB8AC3E}">
        <p14:creationId xmlns:p14="http://schemas.microsoft.com/office/powerpoint/2010/main" val="39332361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VoIP call where customer has all extensions connected to a single location. The server is in New Jersey but the call was made from an office in Florida.</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98</a:t>
            </a:fld>
            <a:endParaRPr lang="en-US" altLang="en-US"/>
          </a:p>
        </p:txBody>
      </p:sp>
    </p:spTree>
    <p:extLst>
      <p:ext uri="{BB962C8B-B14F-4D97-AF65-F5344CB8AC3E}">
        <p14:creationId xmlns:p14="http://schemas.microsoft.com/office/powerpoint/2010/main" val="2133390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9-1-1 call made with a cell phone relayed through a </a:t>
            </a:r>
            <a:r>
              <a:rPr lang="en-US" dirty="0" err="1"/>
              <a:t>mico</a:t>
            </a:r>
            <a:r>
              <a:rPr lang="en-US" dirty="0"/>
              <a:t> cell site at the customer’s home. The address of the cell tower is the location that the call is being made from</a:t>
            </a:r>
            <a:r>
              <a:rPr lang="en-US" baseline="0" dirty="0"/>
              <a:t> inside or near the house. The “FIXED ATTMO 8006356840 OPT4” in the customer name field is the phone number and option for AT&amp;T Security. It also indicates that this is an in-home cell site.</a:t>
            </a:r>
            <a:r>
              <a:rPr lang="en-US" dirty="0"/>
              <a:t> </a:t>
            </a:r>
          </a:p>
        </p:txBody>
      </p:sp>
      <p:sp>
        <p:nvSpPr>
          <p:cNvPr id="4" name="Slide Number Placeholder 3"/>
          <p:cNvSpPr>
            <a:spLocks noGrp="1"/>
          </p:cNvSpPr>
          <p:nvPr>
            <p:ph type="sldNum" sz="quarter" idx="10"/>
          </p:nvPr>
        </p:nvSpPr>
        <p:spPr/>
        <p:txBody>
          <a:bodyPr/>
          <a:lstStyle/>
          <a:p>
            <a:fld id="{F4B41728-9052-4733-9C39-353DCE8231D9}" type="slidenum">
              <a:rPr lang="en-US" altLang="en-US" smtClean="0"/>
              <a:pPr/>
              <a:t>99</a:t>
            </a:fld>
            <a:endParaRPr lang="en-US" altLang="en-US"/>
          </a:p>
        </p:txBody>
      </p:sp>
    </p:spTree>
    <p:extLst>
      <p:ext uri="{BB962C8B-B14F-4D97-AF65-F5344CB8AC3E}">
        <p14:creationId xmlns:p14="http://schemas.microsoft.com/office/powerpoint/2010/main" val="313594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457200" y="364648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3361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B7C78C-DA98-4B0E-888D-8C041B951B89}" type="slidenum">
              <a:rPr lang="en-US" altLang="en-US" smtClean="0"/>
              <a:pPr/>
              <a:t>‹#›</a:t>
            </a:fld>
            <a:endParaRPr lang="en-US" altLang="en-US"/>
          </a:p>
        </p:txBody>
      </p:sp>
    </p:spTree>
    <p:extLst>
      <p:ext uri="{BB962C8B-B14F-4D97-AF65-F5344CB8AC3E}">
        <p14:creationId xmlns:p14="http://schemas.microsoft.com/office/powerpoint/2010/main" val="8405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88FF51-C001-45F8-AD28-A00E62BED3BE}" type="slidenum">
              <a:rPr lang="en-US" altLang="en-US" smtClean="0"/>
              <a:pPr/>
              <a:t>‹#›</a:t>
            </a:fld>
            <a:endParaRPr lang="en-US" altLang="en-US"/>
          </a:p>
        </p:txBody>
      </p:sp>
    </p:spTree>
    <p:extLst>
      <p:ext uri="{BB962C8B-B14F-4D97-AF65-F5344CB8AC3E}">
        <p14:creationId xmlns:p14="http://schemas.microsoft.com/office/powerpoint/2010/main" val="316186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a:prstGeom prst="rect">
            <a:avLst/>
          </a:prstGeom>
        </p:spPr>
        <p:txBody>
          <a:bodyPr/>
          <a:lstStyle>
            <a:lvl1pPr algn="ctr">
              <a:defRPr sz="4400"/>
            </a:lvl1pPr>
          </a:lstStyle>
          <a:p>
            <a:r>
              <a:rPr lang="en-US"/>
              <a:t>Click to edit Master title style</a:t>
            </a:r>
          </a:p>
        </p:txBody>
      </p:sp>
      <p:sp>
        <p:nvSpPr>
          <p:cNvPr id="3075" name="Rectangle 3"/>
          <p:cNvSpPr>
            <a:spLocks noGrp="1" noChangeArrowheads="1"/>
          </p:cNvSpPr>
          <p:nvPr>
            <p:ph type="subTitle" idx="1"/>
          </p:nvPr>
        </p:nvSpPr>
        <p:spPr>
          <a:xfrm>
            <a:off x="1143000" y="4419600"/>
            <a:ext cx="6858000" cy="685800"/>
          </a:xfrm>
          <a:prstGeom prst="rect">
            <a:avLst/>
          </a:prstGeo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a:prstGeom prst="rect">
            <a:avLst/>
          </a:prstGeom>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a:prstGeom prst="rect">
            <a:avLst/>
          </a:prstGeom>
        </p:spPr>
        <p:txBody>
          <a:bodyPr/>
          <a:lstStyle>
            <a:lvl1pPr>
              <a:defRPr dirty="0"/>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FF085DF6-5FA7-4C95-93F4-299FEAD5EE9B}" type="slidenum">
              <a:rPr lang="en-US" altLang="en-US"/>
              <a:pPr/>
              <a:t>‹#›</a:t>
            </a:fld>
            <a:endParaRPr lang="en-US" altLang="en-US"/>
          </a:p>
        </p:txBody>
      </p:sp>
    </p:spTree>
    <p:extLst>
      <p:ext uri="{BB962C8B-B14F-4D97-AF65-F5344CB8AC3E}">
        <p14:creationId xmlns:p14="http://schemas.microsoft.com/office/powerpoint/2010/main" val="348260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A0E501-25D5-7F47-BCEE-ED7212773B5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427208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0E501-25D5-7F47-BCEE-ED7212773B5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94136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0E501-25D5-7F47-BCEE-ED7212773B5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1839868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A0E501-25D5-7F47-BCEE-ED7212773B5D}"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378654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A0E501-25D5-7F47-BCEE-ED7212773B5D}" type="datetimeFigureOut">
              <a:rPr lang="en-US" smtClean="0"/>
              <a:pPr/>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1096330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A0E501-25D5-7F47-BCEE-ED7212773B5D}" type="datetimeFigureOut">
              <a:rPr lang="en-US" smtClean="0"/>
              <a:pPr/>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3779476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0E501-25D5-7F47-BCEE-ED7212773B5D}" type="datetimeFigureOut">
              <a:rPr lang="en-US" smtClean="0"/>
              <a:pPr/>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331684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4774FB-C0E2-426F-9C27-F0A515001026}" type="slidenum">
              <a:rPr lang="en-US" altLang="en-US" smtClean="0"/>
              <a:pPr/>
              <a:t>‹#›</a:t>
            </a:fld>
            <a:endParaRPr lang="en-US" altLang="en-US"/>
          </a:p>
        </p:txBody>
      </p:sp>
    </p:spTree>
    <p:extLst>
      <p:ext uri="{BB962C8B-B14F-4D97-AF65-F5344CB8AC3E}">
        <p14:creationId xmlns:p14="http://schemas.microsoft.com/office/powerpoint/2010/main" val="1166473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0E501-25D5-7F47-BCEE-ED7212773B5D}"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178201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0E501-25D5-7F47-BCEE-ED7212773B5D}"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331624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0E501-25D5-7F47-BCEE-ED7212773B5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3504095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0E501-25D5-7F47-BCEE-ED7212773B5D}"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53B88-B6E6-7A45-937B-0F7386B79C9D}" type="slidenum">
              <a:rPr lang="en-US" smtClean="0"/>
              <a:pPr/>
              <a:t>‹#›</a:t>
            </a:fld>
            <a:endParaRPr lang="en-US"/>
          </a:p>
        </p:txBody>
      </p:sp>
    </p:spTree>
    <p:extLst>
      <p:ext uri="{BB962C8B-B14F-4D97-AF65-F5344CB8AC3E}">
        <p14:creationId xmlns:p14="http://schemas.microsoft.com/office/powerpoint/2010/main" val="355360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2E6D91-4AAA-4A56-BF6A-890146DAB459}" type="slidenum">
              <a:rPr lang="en-US" altLang="en-US" smtClean="0"/>
              <a:pPr/>
              <a:t>‹#›</a:t>
            </a:fld>
            <a:endParaRPr lang="en-US" altLang="en-US"/>
          </a:p>
        </p:txBody>
      </p:sp>
    </p:spTree>
    <p:extLst>
      <p:ext uri="{BB962C8B-B14F-4D97-AF65-F5344CB8AC3E}">
        <p14:creationId xmlns:p14="http://schemas.microsoft.com/office/powerpoint/2010/main" val="297488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5492B0-48D2-4977-ACA5-6EB1B30C231D}" type="slidenum">
              <a:rPr lang="en-US" altLang="en-US" smtClean="0"/>
              <a:pPr/>
              <a:t>‹#›</a:t>
            </a:fld>
            <a:endParaRPr lang="en-US" altLang="en-US"/>
          </a:p>
        </p:txBody>
      </p:sp>
    </p:spTree>
    <p:extLst>
      <p:ext uri="{BB962C8B-B14F-4D97-AF65-F5344CB8AC3E}">
        <p14:creationId xmlns:p14="http://schemas.microsoft.com/office/powerpoint/2010/main" val="305650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504599F-F770-4356-8CC5-03C675DDCC27}" type="slidenum">
              <a:rPr lang="en-US" altLang="en-US" smtClean="0"/>
              <a:pPr/>
              <a:t>‹#›</a:t>
            </a:fld>
            <a:endParaRPr lang="en-US" altLang="en-US"/>
          </a:p>
        </p:txBody>
      </p:sp>
    </p:spTree>
    <p:extLst>
      <p:ext uri="{BB962C8B-B14F-4D97-AF65-F5344CB8AC3E}">
        <p14:creationId xmlns:p14="http://schemas.microsoft.com/office/powerpoint/2010/main" val="365079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3E3B88C-B50E-4AF0-93A5-4965E1DE79C5}" type="slidenum">
              <a:rPr lang="en-US" altLang="en-US" smtClean="0"/>
              <a:pPr/>
              <a:t>‹#›</a:t>
            </a:fld>
            <a:endParaRPr lang="en-US" altLang="en-US"/>
          </a:p>
        </p:txBody>
      </p:sp>
    </p:spTree>
    <p:extLst>
      <p:ext uri="{BB962C8B-B14F-4D97-AF65-F5344CB8AC3E}">
        <p14:creationId xmlns:p14="http://schemas.microsoft.com/office/powerpoint/2010/main" val="144934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138FF57-6A95-4859-A780-8851C6DA0559}" type="slidenum">
              <a:rPr lang="en-US" altLang="en-US" smtClean="0"/>
              <a:pPr/>
              <a:t>‹#›</a:t>
            </a:fld>
            <a:endParaRPr lang="en-US" altLang="en-US"/>
          </a:p>
        </p:txBody>
      </p:sp>
    </p:spTree>
    <p:extLst>
      <p:ext uri="{BB962C8B-B14F-4D97-AF65-F5344CB8AC3E}">
        <p14:creationId xmlns:p14="http://schemas.microsoft.com/office/powerpoint/2010/main" val="108520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F9DD3B-09C6-48A0-A4DE-D751239B0904}" type="slidenum">
              <a:rPr lang="en-US" altLang="en-US" smtClean="0"/>
              <a:pPr/>
              <a:t>‹#›</a:t>
            </a:fld>
            <a:endParaRPr lang="en-US" altLang="en-US"/>
          </a:p>
        </p:txBody>
      </p:sp>
    </p:spTree>
    <p:extLst>
      <p:ext uri="{BB962C8B-B14F-4D97-AF65-F5344CB8AC3E}">
        <p14:creationId xmlns:p14="http://schemas.microsoft.com/office/powerpoint/2010/main" val="260529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499D0B-8ADF-4F62-88FA-5A9D58094971}" type="slidenum">
              <a:rPr lang="en-US" altLang="en-US" smtClean="0"/>
              <a:pPr/>
              <a:t>‹#›</a:t>
            </a:fld>
            <a:endParaRPr lang="en-US" altLang="en-US"/>
          </a:p>
        </p:txBody>
      </p:sp>
    </p:spTree>
    <p:extLst>
      <p:ext uri="{BB962C8B-B14F-4D97-AF65-F5344CB8AC3E}">
        <p14:creationId xmlns:p14="http://schemas.microsoft.com/office/powerpoint/2010/main" val="198987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owerpoint_titleB.jpg"/>
          <p:cNvPicPr>
            <a:picLocks noChangeAspect="1"/>
          </p:cNvPicPr>
          <p:nvPr/>
        </p:nvPicPr>
        <p:blipFill>
          <a:blip r:embed="rId14"/>
          <a:stretch>
            <a:fillRect/>
          </a:stretch>
        </p:blipFill>
        <p:spPr>
          <a:xfrm>
            <a:off x="0" y="25249"/>
            <a:ext cx="9144000" cy="6807501"/>
          </a:xfrm>
          <a:prstGeom prst="rect">
            <a:avLst/>
          </a:prstGeom>
        </p:spPr>
      </p:pic>
    </p:spTree>
    <p:extLst>
      <p:ext uri="{BB962C8B-B14F-4D97-AF65-F5344CB8AC3E}">
        <p14:creationId xmlns:p14="http://schemas.microsoft.com/office/powerpoint/2010/main" val="7939852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owerpoint-02.jp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206500" y="274638"/>
            <a:ext cx="74803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0E501-25D5-7F47-BCEE-ED7212773B5D}" type="datetimeFigureOut">
              <a:rPr lang="en-US" smtClean="0"/>
              <a:pPr/>
              <a:t>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53B88-B6E6-7A45-937B-0F7386B79C9D}" type="slidenum">
              <a:rPr lang="en-US" smtClean="0"/>
              <a:pPr/>
              <a:t>‹#›</a:t>
            </a:fld>
            <a:endParaRPr lang="en-US"/>
          </a:p>
        </p:txBody>
      </p:sp>
    </p:spTree>
    <p:extLst>
      <p:ext uri="{BB962C8B-B14F-4D97-AF65-F5344CB8AC3E}">
        <p14:creationId xmlns:p14="http://schemas.microsoft.com/office/powerpoint/2010/main" val="228531351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57200" rtl="0" eaLnBrk="1" latinLnBrk="0" hangingPunct="1">
        <a:spcBef>
          <a:spcPct val="0"/>
        </a:spcBef>
        <a:buNone/>
        <a:defRPr sz="4000" b="1" i="0" kern="1200">
          <a:solidFill>
            <a:schemeClr val="tx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Cond"/>
          <a:ea typeface="+mn-ea"/>
          <a:cs typeface="Myriad Pro Cond"/>
        </a:defRPr>
      </a:lvl1pPr>
      <a:lvl2pPr marL="742950" indent="-285750" algn="l" defTabSz="457200" rtl="0" eaLnBrk="1" latinLnBrk="0" hangingPunct="1">
        <a:spcBef>
          <a:spcPct val="20000"/>
        </a:spcBef>
        <a:buFont typeface="Arial"/>
        <a:buChar char="–"/>
        <a:defRPr sz="2800" kern="1200">
          <a:solidFill>
            <a:schemeClr val="tx1"/>
          </a:solidFill>
          <a:latin typeface="Myriad Pro Cond"/>
          <a:ea typeface="+mn-ea"/>
          <a:cs typeface="Myriad Pro Cond"/>
        </a:defRPr>
      </a:lvl2pPr>
      <a:lvl3pPr marL="1143000" indent="-228600" algn="l" defTabSz="457200" rtl="0" eaLnBrk="1" latinLnBrk="0" hangingPunct="1">
        <a:spcBef>
          <a:spcPct val="20000"/>
        </a:spcBef>
        <a:buFont typeface="Arial"/>
        <a:buChar char="•"/>
        <a:defRPr sz="2400" kern="1200">
          <a:solidFill>
            <a:schemeClr val="tx1"/>
          </a:solidFill>
          <a:latin typeface="Myriad Pro Cond"/>
          <a:ea typeface="+mn-ea"/>
          <a:cs typeface="Myriad Pro Cond"/>
        </a:defRPr>
      </a:lvl3pPr>
      <a:lvl4pPr marL="1600200" indent="-228600" algn="l" defTabSz="457200" rtl="0" eaLnBrk="1" latinLnBrk="0" hangingPunct="1">
        <a:spcBef>
          <a:spcPct val="20000"/>
        </a:spcBef>
        <a:buFont typeface="Arial"/>
        <a:buChar char="–"/>
        <a:defRPr sz="2000" kern="1200">
          <a:solidFill>
            <a:schemeClr val="tx1"/>
          </a:solidFill>
          <a:latin typeface="Myriad Pro Cond"/>
          <a:ea typeface="+mn-ea"/>
          <a:cs typeface="Myriad Pro Cond"/>
        </a:defRPr>
      </a:lvl4pPr>
      <a:lvl5pPr marL="2057400" indent="-228600" algn="l" defTabSz="457200" rtl="0" eaLnBrk="1" latinLnBrk="0" hangingPunct="1">
        <a:spcBef>
          <a:spcPct val="20000"/>
        </a:spcBef>
        <a:buFont typeface="Arial"/>
        <a:buChar char="»"/>
        <a:defRPr sz="2000" kern="1200">
          <a:solidFill>
            <a:schemeClr val="tx1"/>
          </a:solidFill>
          <a:latin typeface="Myriad Pro Cond"/>
          <a:ea typeface="+mn-ea"/>
          <a:cs typeface="Myriad Pro C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http://static.howstuffworks.com/gif/9-1-1-basic.g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http://static.howstuffworks.com/gif/9-1-1-enhanced.gi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36.wmf"/><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audio" Target="../media/audio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audio" Target="../media/audio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47.jpe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13.jp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3" Type="http://schemas.openxmlformats.org/officeDocument/2006/relationships/hyperlink" Target="http://www.electricgeneratorsdirect.com/images.php?products_id=2196"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9.png"/><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51.emf"/></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14.xml"/><Relationship Id="rId6" Type="http://schemas.openxmlformats.org/officeDocument/2006/relationships/image" Target="../media/image62.wmf"/><Relationship Id="rId5" Type="http://schemas.openxmlformats.org/officeDocument/2006/relationships/image" Target="../media/image61.png"/><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5.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6.xml"/><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7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7.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7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8.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9.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9.wmf"/></Relationships>
</file>

<file path=ppt/slides/_rels/slide8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1.xml"/><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2.xml"/><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3.xml"/><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8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8.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8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9.xml"/><Relationship Id="rId1" Type="http://schemas.openxmlformats.org/officeDocument/2006/relationships/slideLayout" Target="../slideLayouts/slideLayout14.xml"/><Relationship Id="rId5" Type="http://schemas.openxmlformats.org/officeDocument/2006/relationships/image" Target="../media/image73.png"/><Relationship Id="rId4"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http://www.njleg.state.nj.us/kids/decor/state-seal2.jpg"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0.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9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97.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8.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3340100"/>
            <a:ext cx="6096000" cy="1905000"/>
          </a:xfrm>
        </p:spPr>
        <p:txBody>
          <a:bodyPr/>
          <a:lstStyle/>
          <a:p>
            <a:pPr eaLnBrk="1" hangingPunct="1"/>
            <a:r>
              <a:rPr lang="en-US" altLang="en-US" dirty="0"/>
              <a:t>Introduction to the</a:t>
            </a:r>
            <a:br>
              <a:rPr lang="en-US" altLang="en-US" dirty="0"/>
            </a:br>
            <a:r>
              <a:rPr lang="en-US" altLang="en-US" dirty="0"/>
              <a:t>NEW JERSEY 9-1-1  Network</a:t>
            </a:r>
          </a:p>
        </p:txBody>
      </p:sp>
      <p:sp>
        <p:nvSpPr>
          <p:cNvPr id="5123" name="Subtitle 2"/>
          <p:cNvSpPr>
            <a:spLocks noGrp="1"/>
          </p:cNvSpPr>
          <p:nvPr>
            <p:ph type="subTitle" idx="1"/>
          </p:nvPr>
        </p:nvSpPr>
        <p:spPr>
          <a:xfrm>
            <a:off x="1219200" y="5638800"/>
            <a:ext cx="6858000" cy="685800"/>
          </a:xfrm>
        </p:spPr>
        <p:txBody>
          <a:bodyPr/>
          <a:lstStyle/>
          <a:p>
            <a:pPr eaLnBrk="1" hangingPunct="1"/>
            <a:r>
              <a:rPr lang="en-US" altLang="en-US" sz="1600"/>
              <a:t>OFFICE OF EMERGENCY TELECOMMUNICATIONS SERVICES</a:t>
            </a:r>
          </a:p>
        </p:txBody>
      </p:sp>
      <p:pic>
        <p:nvPicPr>
          <p:cNvPr id="512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34200" y="4343400"/>
            <a:ext cx="1714500" cy="114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altLang="en-US"/>
              <a:t>New Jersey’s 9-1-1 Organizational Structure</a:t>
            </a:r>
          </a:p>
        </p:txBody>
      </p:sp>
      <p:sp>
        <p:nvSpPr>
          <p:cNvPr id="11267" name="Content Placeholder 2"/>
          <p:cNvSpPr>
            <a:spLocks noGrp="1"/>
          </p:cNvSpPr>
          <p:nvPr>
            <p:ph type="subTitle" idx="1"/>
          </p:nvPr>
        </p:nvSpPr>
        <p:spPr/>
        <p:txBody>
          <a:bodyPr>
            <a:normAutofit fontScale="85000" lnSpcReduction="20000"/>
          </a:bodyPr>
          <a:lstStyle/>
          <a:p>
            <a:pPr eaLnBrk="1" hangingPunct="1"/>
            <a:r>
              <a:rPr lang="en-US" altLang="en-US" dirty="0"/>
              <a:t>Telephone Companies</a:t>
            </a:r>
          </a:p>
          <a:p>
            <a:pPr eaLnBrk="1" hangingPunct="1"/>
            <a:r>
              <a:rPr lang="en-US" altLang="en-US" dirty="0"/>
              <a:t>Pay Telephone Companies</a:t>
            </a:r>
          </a:p>
          <a:p>
            <a:pPr eaLnBrk="1" hangingPunct="1"/>
            <a:r>
              <a:rPr lang="en-US" altLang="en-US" dirty="0"/>
              <a:t>Wireless Carriers</a:t>
            </a:r>
          </a:p>
          <a:p>
            <a:pPr lvl="1" eaLnBrk="1" hangingPunct="1"/>
            <a:r>
              <a:rPr lang="en-US" altLang="en-US" dirty="0"/>
              <a:t>Voice over Internet Providers (VoIP)</a:t>
            </a:r>
          </a:p>
          <a:p>
            <a:pPr lvl="1" eaLnBrk="1" hangingPunct="1"/>
            <a:endParaRPr lang="en-US" altLang="en-US" dirty="0"/>
          </a:p>
          <a:p>
            <a:pPr lvl="1" eaLnBrk="1" hangingPunct="1"/>
            <a:endParaRPr lang="en-US" altLang="en-US" dirty="0"/>
          </a:p>
        </p:txBody>
      </p:sp>
      <p:grpSp>
        <p:nvGrpSpPr>
          <p:cNvPr id="11268" name="Group 7"/>
          <p:cNvGrpSpPr>
            <a:grpSpLocks/>
          </p:cNvGrpSpPr>
          <p:nvPr/>
        </p:nvGrpSpPr>
        <p:grpSpPr bwMode="auto">
          <a:xfrm>
            <a:off x="152400" y="1341438"/>
            <a:ext cx="1347788" cy="2016125"/>
            <a:chOff x="152574" y="1341303"/>
            <a:chExt cx="1348235" cy="2015508"/>
          </a:xfrm>
        </p:grpSpPr>
        <p:pic>
          <p:nvPicPr>
            <p:cNvPr id="11269" name="Picture 6" descr="pho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1272209" cy="17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MCj02868790000[1]"/>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rot="1325581">
              <a:off x="152574" y="1341303"/>
              <a:ext cx="418433" cy="89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altLang="en-US"/>
              <a:t>New Jersey’s 9-1-1 Organizational Structure</a:t>
            </a:r>
          </a:p>
        </p:txBody>
      </p:sp>
      <p:sp>
        <p:nvSpPr>
          <p:cNvPr id="11267" name="Content Placeholder 2"/>
          <p:cNvSpPr>
            <a:spLocks noGrp="1"/>
          </p:cNvSpPr>
          <p:nvPr>
            <p:ph type="subTitle" idx="1"/>
          </p:nvPr>
        </p:nvSpPr>
        <p:spPr/>
        <p:txBody>
          <a:bodyPr>
            <a:normAutofit fontScale="85000" lnSpcReduction="20000"/>
          </a:bodyPr>
          <a:lstStyle/>
          <a:p>
            <a:r>
              <a:rPr lang="en-US" altLang="en-US" dirty="0"/>
              <a:t>Verizon Services:</a:t>
            </a:r>
          </a:p>
          <a:p>
            <a:r>
              <a:rPr lang="en-US" altLang="en-US" dirty="0"/>
              <a:t>9-1-1 Service Management</a:t>
            </a:r>
          </a:p>
          <a:p>
            <a:r>
              <a:rPr lang="en-US" altLang="en-US" dirty="0"/>
              <a:t>9-1-1 Customer Care Center</a:t>
            </a:r>
          </a:p>
          <a:p>
            <a:r>
              <a:rPr lang="en-US" altLang="en-US" dirty="0"/>
              <a:t>Database Management Center (DMC)</a:t>
            </a:r>
          </a:p>
          <a:p>
            <a:pPr lvl="1" eaLnBrk="1" hangingPunct="1"/>
            <a:endParaRPr lang="en-US" altLang="en-US" dirty="0"/>
          </a:p>
        </p:txBody>
      </p:sp>
      <p:grpSp>
        <p:nvGrpSpPr>
          <p:cNvPr id="11268" name="Group 7"/>
          <p:cNvGrpSpPr>
            <a:grpSpLocks/>
          </p:cNvGrpSpPr>
          <p:nvPr/>
        </p:nvGrpSpPr>
        <p:grpSpPr bwMode="auto">
          <a:xfrm>
            <a:off x="152400" y="1341438"/>
            <a:ext cx="1347788" cy="2016125"/>
            <a:chOff x="152574" y="1341303"/>
            <a:chExt cx="1348235" cy="2015508"/>
          </a:xfrm>
        </p:grpSpPr>
        <p:pic>
          <p:nvPicPr>
            <p:cNvPr id="11269" name="Picture 6" descr="pho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1272209" cy="17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MCj02868790000[1]"/>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rot="1325581">
              <a:off x="152574" y="1341303"/>
              <a:ext cx="418433" cy="89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29571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altLang="en-US"/>
              <a:t>New Jersey’s 9-1-1 Organizational Structure</a:t>
            </a:r>
          </a:p>
        </p:txBody>
      </p:sp>
      <p:sp>
        <p:nvSpPr>
          <p:cNvPr id="3" name="Content Placeholder 2"/>
          <p:cNvSpPr>
            <a:spLocks noGrp="1"/>
          </p:cNvSpPr>
          <p:nvPr>
            <p:ph type="subTitle" idx="1"/>
          </p:nvPr>
        </p:nvSpPr>
        <p:spPr/>
        <p:txBody>
          <a:bodyPr>
            <a:normAutofit/>
          </a:bodyPr>
          <a:lstStyle/>
          <a:p>
            <a:r>
              <a:rPr lang="en-US" b="1" i="1" dirty="0"/>
              <a:t>9-1-1 Equipment Vendors</a:t>
            </a:r>
          </a:p>
          <a:p>
            <a:r>
              <a:rPr lang="en-US" i="1" dirty="0"/>
              <a:t>must receive approval from OETS.</a:t>
            </a:r>
            <a:endParaRPr lang="en-US" b="1" dirty="0"/>
          </a:p>
        </p:txBody>
      </p:sp>
      <p:pic>
        <p:nvPicPr>
          <p:cNvPr id="4" name="Picture 6" descr="C:\Documents and Settings\onvhueg\Local Settings\Temporary Internet Files\Content.IE5\3WQNUK9V\MCj03322010000[1].wmf"/>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52400" y="1143000"/>
            <a:ext cx="1451572" cy="1792586"/>
          </a:xfrm>
          <a:prstGeom prst="rect">
            <a:avLst/>
          </a:prstGeom>
          <a:noFill/>
        </p:spPr>
      </p:pic>
    </p:spTree>
    <p:extLst>
      <p:ext uri="{BB962C8B-B14F-4D97-AF65-F5344CB8AC3E}">
        <p14:creationId xmlns:p14="http://schemas.microsoft.com/office/powerpoint/2010/main" val="363161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altLang="en-US" dirty="0"/>
              <a:t>New Jersey’s 9-1-1 Organizational Structure</a:t>
            </a:r>
          </a:p>
        </p:txBody>
      </p:sp>
      <p:sp>
        <p:nvSpPr>
          <p:cNvPr id="3" name="Content Placeholder 2"/>
          <p:cNvSpPr>
            <a:spLocks noGrp="1"/>
          </p:cNvSpPr>
          <p:nvPr>
            <p:ph type="subTitle" idx="1"/>
          </p:nvPr>
        </p:nvSpPr>
        <p:spPr/>
        <p:txBody>
          <a:bodyPr>
            <a:normAutofit fontScale="62500" lnSpcReduction="20000"/>
          </a:bodyPr>
          <a:lstStyle/>
          <a:p>
            <a:r>
              <a:rPr lang="en-US" altLang="en-US" dirty="0"/>
              <a:t>County Government</a:t>
            </a:r>
          </a:p>
          <a:p>
            <a:pPr marL="914400" lvl="1" indent="-457200" algn="l">
              <a:buFont typeface="Arial" panose="020B0604020202020204" pitchFamily="34" charset="0"/>
              <a:buChar char="•"/>
            </a:pPr>
            <a:r>
              <a:rPr lang="en-US" altLang="en-US" dirty="0"/>
              <a:t>Coordinate 9-1-1 activities</a:t>
            </a:r>
          </a:p>
          <a:p>
            <a:pPr marL="914400" lvl="1" indent="-457200" algn="l">
              <a:buFont typeface="Arial" panose="020B0604020202020204" pitchFamily="34" charset="0"/>
              <a:buChar char="•"/>
            </a:pPr>
            <a:r>
              <a:rPr lang="en-US" altLang="en-US" dirty="0"/>
              <a:t>Formulate and maintain the county 9-1-1 plan</a:t>
            </a:r>
          </a:p>
          <a:p>
            <a:pPr marL="914400" lvl="1" indent="-457200" algn="l">
              <a:buFont typeface="Arial" panose="020B0604020202020204" pitchFamily="34" charset="0"/>
              <a:buChar char="•"/>
            </a:pPr>
            <a:r>
              <a:rPr lang="en-US" altLang="en-US" dirty="0"/>
              <a:t>Work with municipalities and telephone companies to maintain the Master Street Address Guide (MSAG) </a:t>
            </a:r>
          </a:p>
        </p:txBody>
      </p:sp>
      <p:pic>
        <p:nvPicPr>
          <p:cNvPr id="4" name="Picture 6" descr="C:\Documents and Settings\onvhueg\Local Settings\Temporary Internet Files\Content.IE5\3WQNUK9V\MCj03322010000[1].wmf"/>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52400" y="1143000"/>
            <a:ext cx="1451572" cy="17925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en-US" altLang="en-US"/>
              <a:t>New Jersey’s 9-1-1 Organizational Structure</a:t>
            </a:r>
          </a:p>
        </p:txBody>
      </p:sp>
      <p:sp>
        <p:nvSpPr>
          <p:cNvPr id="3" name="Content Placeholder 2"/>
          <p:cNvSpPr>
            <a:spLocks noGrp="1"/>
          </p:cNvSpPr>
          <p:nvPr>
            <p:ph type="subTitle" idx="1"/>
          </p:nvPr>
        </p:nvSpPr>
        <p:spPr/>
        <p:txBody>
          <a:bodyPr>
            <a:normAutofit fontScale="70000" lnSpcReduction="20000"/>
          </a:bodyPr>
          <a:lstStyle/>
          <a:p>
            <a:r>
              <a:rPr lang="en-US" altLang="en-US" dirty="0"/>
              <a:t>Municipal Government</a:t>
            </a:r>
          </a:p>
          <a:p>
            <a:pPr marL="914400" lvl="1" indent="-457200" algn="l">
              <a:buFont typeface="Arial" panose="020B0604020202020204" pitchFamily="34" charset="0"/>
              <a:buChar char="•"/>
            </a:pPr>
            <a:r>
              <a:rPr lang="en-US" altLang="en-US" dirty="0"/>
              <a:t>Provide data required to maintain the MSAG</a:t>
            </a:r>
          </a:p>
          <a:p>
            <a:pPr marL="914400" lvl="1" indent="-457200" algn="l">
              <a:buFont typeface="Arial" panose="020B0604020202020204" pitchFamily="34" charset="0"/>
              <a:buChar char="•"/>
            </a:pPr>
            <a:r>
              <a:rPr lang="en-US" altLang="en-US" dirty="0"/>
              <a:t>Develop and maintain the municipal 9-1-1 plan</a:t>
            </a:r>
          </a:p>
          <a:p>
            <a:pPr marL="914400" lvl="1" indent="-457200" algn="l">
              <a:buFont typeface="Arial" panose="020B0604020202020204" pitchFamily="34" charset="0"/>
              <a:buChar char="•"/>
            </a:pPr>
            <a:r>
              <a:rPr lang="en-US" altLang="en-US" dirty="0"/>
              <a:t>Serve as point of contact for agency 9-1-1 issues</a:t>
            </a:r>
          </a:p>
        </p:txBody>
      </p:sp>
      <p:pic>
        <p:nvPicPr>
          <p:cNvPr id="24578" name="Picture 2" descr="C:\Documents and Settings\onvhueg\Local Settings\Temporary Internet Files\Content.IE5\VL92Y8QL\MCj03983830000[1].wmf"/>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0" y="1219200"/>
            <a:ext cx="1876939" cy="1447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3021"/>
            <a:ext cx="9144000" cy="4351957"/>
          </a:xfrm>
          <a:prstGeom prst="rect">
            <a:avLst/>
          </a:prstGeom>
        </p:spPr>
      </p:pic>
      <p:sp>
        <p:nvSpPr>
          <p:cNvPr id="5" name="Freeform 4"/>
          <p:cNvSpPr/>
          <p:nvPr/>
        </p:nvSpPr>
        <p:spPr>
          <a:xfrm>
            <a:off x="14514" y="3135086"/>
            <a:ext cx="8621486" cy="2735943"/>
          </a:xfrm>
          <a:custGeom>
            <a:avLst/>
            <a:gdLst>
              <a:gd name="connsiteX0" fmla="*/ 0 w 8621486"/>
              <a:gd name="connsiteY0" fmla="*/ 1306285 h 2735943"/>
              <a:gd name="connsiteX1" fmla="*/ 0 w 8621486"/>
              <a:gd name="connsiteY1" fmla="*/ 1306285 h 2735943"/>
              <a:gd name="connsiteX2" fmla="*/ 43543 w 8621486"/>
              <a:gd name="connsiteY2" fmla="*/ 1262743 h 2735943"/>
              <a:gd name="connsiteX3" fmla="*/ 72572 w 8621486"/>
              <a:gd name="connsiteY3" fmla="*/ 1248228 h 2735943"/>
              <a:gd name="connsiteX4" fmla="*/ 94343 w 8621486"/>
              <a:gd name="connsiteY4" fmla="*/ 1219200 h 2735943"/>
              <a:gd name="connsiteX5" fmla="*/ 137886 w 8621486"/>
              <a:gd name="connsiteY5" fmla="*/ 1182914 h 2735943"/>
              <a:gd name="connsiteX6" fmla="*/ 181429 w 8621486"/>
              <a:gd name="connsiteY6" fmla="*/ 1153885 h 2735943"/>
              <a:gd name="connsiteX7" fmla="*/ 254000 w 8621486"/>
              <a:gd name="connsiteY7" fmla="*/ 1110343 h 2735943"/>
              <a:gd name="connsiteX8" fmla="*/ 283029 w 8621486"/>
              <a:gd name="connsiteY8" fmla="*/ 1103085 h 2735943"/>
              <a:gd name="connsiteX9" fmla="*/ 341086 w 8621486"/>
              <a:gd name="connsiteY9" fmla="*/ 1081314 h 2735943"/>
              <a:gd name="connsiteX10" fmla="*/ 428172 w 8621486"/>
              <a:gd name="connsiteY10" fmla="*/ 1059543 h 2735943"/>
              <a:gd name="connsiteX11" fmla="*/ 653143 w 8621486"/>
              <a:gd name="connsiteY11" fmla="*/ 1052285 h 2735943"/>
              <a:gd name="connsiteX12" fmla="*/ 682172 w 8621486"/>
              <a:gd name="connsiteY12" fmla="*/ 1045028 h 2735943"/>
              <a:gd name="connsiteX13" fmla="*/ 732972 w 8621486"/>
              <a:gd name="connsiteY13" fmla="*/ 1001485 h 2735943"/>
              <a:gd name="connsiteX14" fmla="*/ 769257 w 8621486"/>
              <a:gd name="connsiteY14" fmla="*/ 994228 h 2735943"/>
              <a:gd name="connsiteX15" fmla="*/ 805543 w 8621486"/>
              <a:gd name="connsiteY15" fmla="*/ 972457 h 2735943"/>
              <a:gd name="connsiteX16" fmla="*/ 827315 w 8621486"/>
              <a:gd name="connsiteY16" fmla="*/ 957943 h 2735943"/>
              <a:gd name="connsiteX17" fmla="*/ 943429 w 8621486"/>
              <a:gd name="connsiteY17" fmla="*/ 950685 h 2735943"/>
              <a:gd name="connsiteX18" fmla="*/ 1001486 w 8621486"/>
              <a:gd name="connsiteY18" fmla="*/ 928914 h 2735943"/>
              <a:gd name="connsiteX19" fmla="*/ 1030515 w 8621486"/>
              <a:gd name="connsiteY19" fmla="*/ 921657 h 2735943"/>
              <a:gd name="connsiteX20" fmla="*/ 1081315 w 8621486"/>
              <a:gd name="connsiteY20" fmla="*/ 892628 h 2735943"/>
              <a:gd name="connsiteX21" fmla="*/ 1124857 w 8621486"/>
              <a:gd name="connsiteY21" fmla="*/ 885371 h 2735943"/>
              <a:gd name="connsiteX22" fmla="*/ 1168400 w 8621486"/>
              <a:gd name="connsiteY22" fmla="*/ 856343 h 2735943"/>
              <a:gd name="connsiteX23" fmla="*/ 1182915 w 8621486"/>
              <a:gd name="connsiteY23" fmla="*/ 841828 h 2735943"/>
              <a:gd name="connsiteX24" fmla="*/ 1204686 w 8621486"/>
              <a:gd name="connsiteY24" fmla="*/ 827314 h 2735943"/>
              <a:gd name="connsiteX25" fmla="*/ 1255486 w 8621486"/>
              <a:gd name="connsiteY25" fmla="*/ 776514 h 2735943"/>
              <a:gd name="connsiteX26" fmla="*/ 1270000 w 8621486"/>
              <a:gd name="connsiteY26" fmla="*/ 754743 h 2735943"/>
              <a:gd name="connsiteX27" fmla="*/ 1313543 w 8621486"/>
              <a:gd name="connsiteY27" fmla="*/ 703943 h 2735943"/>
              <a:gd name="connsiteX28" fmla="*/ 1328057 w 8621486"/>
              <a:gd name="connsiteY28" fmla="*/ 674914 h 2735943"/>
              <a:gd name="connsiteX29" fmla="*/ 1357086 w 8621486"/>
              <a:gd name="connsiteY29" fmla="*/ 653143 h 2735943"/>
              <a:gd name="connsiteX30" fmla="*/ 1371600 w 8621486"/>
              <a:gd name="connsiteY30" fmla="*/ 624114 h 2735943"/>
              <a:gd name="connsiteX31" fmla="*/ 1422400 w 8621486"/>
              <a:gd name="connsiteY31" fmla="*/ 558800 h 2735943"/>
              <a:gd name="connsiteX32" fmla="*/ 1444172 w 8621486"/>
              <a:gd name="connsiteY32" fmla="*/ 508000 h 2735943"/>
              <a:gd name="connsiteX33" fmla="*/ 1465943 w 8621486"/>
              <a:gd name="connsiteY33" fmla="*/ 486228 h 2735943"/>
              <a:gd name="connsiteX34" fmla="*/ 1480457 w 8621486"/>
              <a:gd name="connsiteY34" fmla="*/ 457200 h 2735943"/>
              <a:gd name="connsiteX35" fmla="*/ 1502229 w 8621486"/>
              <a:gd name="connsiteY35" fmla="*/ 435428 h 2735943"/>
              <a:gd name="connsiteX36" fmla="*/ 1524000 w 8621486"/>
              <a:gd name="connsiteY36" fmla="*/ 406400 h 2735943"/>
              <a:gd name="connsiteX37" fmla="*/ 1553029 w 8621486"/>
              <a:gd name="connsiteY37" fmla="*/ 384628 h 2735943"/>
              <a:gd name="connsiteX38" fmla="*/ 1574800 w 8621486"/>
              <a:gd name="connsiteY38" fmla="*/ 355600 h 2735943"/>
              <a:gd name="connsiteX39" fmla="*/ 1640115 w 8621486"/>
              <a:gd name="connsiteY39" fmla="*/ 341085 h 2735943"/>
              <a:gd name="connsiteX40" fmla="*/ 1727200 w 8621486"/>
              <a:gd name="connsiteY40" fmla="*/ 319314 h 2735943"/>
              <a:gd name="connsiteX41" fmla="*/ 1741715 w 8621486"/>
              <a:gd name="connsiteY41" fmla="*/ 304800 h 2735943"/>
              <a:gd name="connsiteX42" fmla="*/ 1763486 w 8621486"/>
              <a:gd name="connsiteY42" fmla="*/ 297543 h 2735943"/>
              <a:gd name="connsiteX43" fmla="*/ 1879600 w 8621486"/>
              <a:gd name="connsiteY43" fmla="*/ 275771 h 2735943"/>
              <a:gd name="connsiteX44" fmla="*/ 1901372 w 8621486"/>
              <a:gd name="connsiteY44" fmla="*/ 246743 h 2735943"/>
              <a:gd name="connsiteX45" fmla="*/ 1966686 w 8621486"/>
              <a:gd name="connsiteY45" fmla="*/ 239485 h 2735943"/>
              <a:gd name="connsiteX46" fmla="*/ 1995715 w 8621486"/>
              <a:gd name="connsiteY46" fmla="*/ 232228 h 2735943"/>
              <a:gd name="connsiteX47" fmla="*/ 2039257 w 8621486"/>
              <a:gd name="connsiteY47" fmla="*/ 195943 h 2735943"/>
              <a:gd name="connsiteX48" fmla="*/ 2090057 w 8621486"/>
              <a:gd name="connsiteY48" fmla="*/ 181428 h 2735943"/>
              <a:gd name="connsiteX49" fmla="*/ 2133600 w 8621486"/>
              <a:gd name="connsiteY49" fmla="*/ 174171 h 2735943"/>
              <a:gd name="connsiteX50" fmla="*/ 2169886 w 8621486"/>
              <a:gd name="connsiteY50" fmla="*/ 166914 h 2735943"/>
              <a:gd name="connsiteX51" fmla="*/ 2220686 w 8621486"/>
              <a:gd name="connsiteY51" fmla="*/ 145143 h 2735943"/>
              <a:gd name="connsiteX52" fmla="*/ 2532743 w 8621486"/>
              <a:gd name="connsiteY52" fmla="*/ 123371 h 2735943"/>
              <a:gd name="connsiteX53" fmla="*/ 2598057 w 8621486"/>
              <a:gd name="connsiteY53" fmla="*/ 79828 h 2735943"/>
              <a:gd name="connsiteX54" fmla="*/ 2627086 w 8621486"/>
              <a:gd name="connsiteY54" fmla="*/ 72571 h 2735943"/>
              <a:gd name="connsiteX55" fmla="*/ 2648857 w 8621486"/>
              <a:gd name="connsiteY55" fmla="*/ 58057 h 2735943"/>
              <a:gd name="connsiteX56" fmla="*/ 2706915 w 8621486"/>
              <a:gd name="connsiteY56" fmla="*/ 36285 h 2735943"/>
              <a:gd name="connsiteX57" fmla="*/ 2728686 w 8621486"/>
              <a:gd name="connsiteY57" fmla="*/ 14514 h 2735943"/>
              <a:gd name="connsiteX58" fmla="*/ 2757715 w 8621486"/>
              <a:gd name="connsiteY58" fmla="*/ 0 h 2735943"/>
              <a:gd name="connsiteX59" fmla="*/ 2968172 w 8621486"/>
              <a:gd name="connsiteY59" fmla="*/ 7257 h 2735943"/>
              <a:gd name="connsiteX60" fmla="*/ 3026229 w 8621486"/>
              <a:gd name="connsiteY60" fmla="*/ 29028 h 2735943"/>
              <a:gd name="connsiteX61" fmla="*/ 3048000 w 8621486"/>
              <a:gd name="connsiteY61" fmla="*/ 36285 h 2735943"/>
              <a:gd name="connsiteX62" fmla="*/ 3106057 w 8621486"/>
              <a:gd name="connsiteY62" fmla="*/ 65314 h 2735943"/>
              <a:gd name="connsiteX63" fmla="*/ 3120572 w 8621486"/>
              <a:gd name="connsiteY63" fmla="*/ 87085 h 2735943"/>
              <a:gd name="connsiteX64" fmla="*/ 3149600 w 8621486"/>
              <a:gd name="connsiteY64" fmla="*/ 94343 h 2735943"/>
              <a:gd name="connsiteX65" fmla="*/ 3185886 w 8621486"/>
              <a:gd name="connsiteY65" fmla="*/ 116114 h 2735943"/>
              <a:gd name="connsiteX66" fmla="*/ 3214915 w 8621486"/>
              <a:gd name="connsiteY66" fmla="*/ 137885 h 2735943"/>
              <a:gd name="connsiteX67" fmla="*/ 3236686 w 8621486"/>
              <a:gd name="connsiteY67" fmla="*/ 145143 h 2735943"/>
              <a:gd name="connsiteX68" fmla="*/ 3265715 w 8621486"/>
              <a:gd name="connsiteY68" fmla="*/ 159657 h 2735943"/>
              <a:gd name="connsiteX69" fmla="*/ 3287486 w 8621486"/>
              <a:gd name="connsiteY69" fmla="*/ 181428 h 2735943"/>
              <a:gd name="connsiteX70" fmla="*/ 3345543 w 8621486"/>
              <a:gd name="connsiteY70" fmla="*/ 210457 h 2735943"/>
              <a:gd name="connsiteX71" fmla="*/ 3389086 w 8621486"/>
              <a:gd name="connsiteY71" fmla="*/ 239485 h 2735943"/>
              <a:gd name="connsiteX72" fmla="*/ 3410857 w 8621486"/>
              <a:gd name="connsiteY72" fmla="*/ 254000 h 2735943"/>
              <a:gd name="connsiteX73" fmla="*/ 3447143 w 8621486"/>
              <a:gd name="connsiteY73" fmla="*/ 261257 h 2735943"/>
              <a:gd name="connsiteX74" fmla="*/ 3476172 w 8621486"/>
              <a:gd name="connsiteY74" fmla="*/ 268514 h 2735943"/>
              <a:gd name="connsiteX75" fmla="*/ 3519715 w 8621486"/>
              <a:gd name="connsiteY75" fmla="*/ 304800 h 2735943"/>
              <a:gd name="connsiteX76" fmla="*/ 3541486 w 8621486"/>
              <a:gd name="connsiteY76" fmla="*/ 326571 h 2735943"/>
              <a:gd name="connsiteX77" fmla="*/ 3563257 w 8621486"/>
              <a:gd name="connsiteY77" fmla="*/ 341085 h 2735943"/>
              <a:gd name="connsiteX78" fmla="*/ 3577772 w 8621486"/>
              <a:gd name="connsiteY78" fmla="*/ 355600 h 2735943"/>
              <a:gd name="connsiteX79" fmla="*/ 3599543 w 8621486"/>
              <a:gd name="connsiteY79" fmla="*/ 362857 h 2735943"/>
              <a:gd name="connsiteX80" fmla="*/ 3621315 w 8621486"/>
              <a:gd name="connsiteY80" fmla="*/ 384628 h 2735943"/>
              <a:gd name="connsiteX81" fmla="*/ 3650343 w 8621486"/>
              <a:gd name="connsiteY81" fmla="*/ 399143 h 2735943"/>
              <a:gd name="connsiteX82" fmla="*/ 3679372 w 8621486"/>
              <a:gd name="connsiteY82" fmla="*/ 420914 h 2735943"/>
              <a:gd name="connsiteX83" fmla="*/ 3693886 w 8621486"/>
              <a:gd name="connsiteY83" fmla="*/ 442685 h 2735943"/>
              <a:gd name="connsiteX84" fmla="*/ 3766457 w 8621486"/>
              <a:gd name="connsiteY84" fmla="*/ 471714 h 2735943"/>
              <a:gd name="connsiteX85" fmla="*/ 3810000 w 8621486"/>
              <a:gd name="connsiteY85" fmla="*/ 508000 h 2735943"/>
              <a:gd name="connsiteX86" fmla="*/ 3839029 w 8621486"/>
              <a:gd name="connsiteY86" fmla="*/ 558800 h 2735943"/>
              <a:gd name="connsiteX87" fmla="*/ 3853543 w 8621486"/>
              <a:gd name="connsiteY87" fmla="*/ 580571 h 2735943"/>
              <a:gd name="connsiteX88" fmla="*/ 3875315 w 8621486"/>
              <a:gd name="connsiteY88" fmla="*/ 595085 h 2735943"/>
              <a:gd name="connsiteX89" fmla="*/ 3918857 w 8621486"/>
              <a:gd name="connsiteY89" fmla="*/ 653143 h 2735943"/>
              <a:gd name="connsiteX90" fmla="*/ 3955143 w 8621486"/>
              <a:gd name="connsiteY90" fmla="*/ 696685 h 2735943"/>
              <a:gd name="connsiteX91" fmla="*/ 3991429 w 8621486"/>
              <a:gd name="connsiteY91" fmla="*/ 747485 h 2735943"/>
              <a:gd name="connsiteX92" fmla="*/ 4013200 w 8621486"/>
              <a:gd name="connsiteY92" fmla="*/ 754743 h 2735943"/>
              <a:gd name="connsiteX93" fmla="*/ 4049486 w 8621486"/>
              <a:gd name="connsiteY93" fmla="*/ 798285 h 2735943"/>
              <a:gd name="connsiteX94" fmla="*/ 4064000 w 8621486"/>
              <a:gd name="connsiteY94" fmla="*/ 820057 h 2735943"/>
              <a:gd name="connsiteX95" fmla="*/ 4100286 w 8621486"/>
              <a:gd name="connsiteY95" fmla="*/ 849085 h 2735943"/>
              <a:gd name="connsiteX96" fmla="*/ 4143829 w 8621486"/>
              <a:gd name="connsiteY96" fmla="*/ 892628 h 2735943"/>
              <a:gd name="connsiteX97" fmla="*/ 4194629 w 8621486"/>
              <a:gd name="connsiteY97" fmla="*/ 928914 h 2735943"/>
              <a:gd name="connsiteX98" fmla="*/ 4245429 w 8621486"/>
              <a:gd name="connsiteY98" fmla="*/ 957943 h 2735943"/>
              <a:gd name="connsiteX99" fmla="*/ 4318000 w 8621486"/>
              <a:gd name="connsiteY99" fmla="*/ 1023257 h 2735943"/>
              <a:gd name="connsiteX100" fmla="*/ 4361543 w 8621486"/>
              <a:gd name="connsiteY100" fmla="*/ 1045028 h 2735943"/>
              <a:gd name="connsiteX101" fmla="*/ 4412343 w 8621486"/>
              <a:gd name="connsiteY101" fmla="*/ 1088571 h 2735943"/>
              <a:gd name="connsiteX102" fmla="*/ 4441372 w 8621486"/>
              <a:gd name="connsiteY102" fmla="*/ 1103085 h 2735943"/>
              <a:gd name="connsiteX103" fmla="*/ 4492172 w 8621486"/>
              <a:gd name="connsiteY103" fmla="*/ 1132114 h 2735943"/>
              <a:gd name="connsiteX104" fmla="*/ 4521200 w 8621486"/>
              <a:gd name="connsiteY104" fmla="*/ 1168400 h 2735943"/>
              <a:gd name="connsiteX105" fmla="*/ 4579257 w 8621486"/>
              <a:gd name="connsiteY105" fmla="*/ 1197428 h 2735943"/>
              <a:gd name="connsiteX106" fmla="*/ 4630057 w 8621486"/>
              <a:gd name="connsiteY106" fmla="*/ 1226457 h 2735943"/>
              <a:gd name="connsiteX107" fmla="*/ 4673600 w 8621486"/>
              <a:gd name="connsiteY107" fmla="*/ 1255485 h 2735943"/>
              <a:gd name="connsiteX108" fmla="*/ 4702629 w 8621486"/>
              <a:gd name="connsiteY108" fmla="*/ 1277257 h 2735943"/>
              <a:gd name="connsiteX109" fmla="*/ 4804229 w 8621486"/>
              <a:gd name="connsiteY109" fmla="*/ 1335314 h 2735943"/>
              <a:gd name="connsiteX110" fmla="*/ 4891315 w 8621486"/>
              <a:gd name="connsiteY110" fmla="*/ 1407885 h 2735943"/>
              <a:gd name="connsiteX111" fmla="*/ 4927600 w 8621486"/>
              <a:gd name="connsiteY111" fmla="*/ 1415143 h 2735943"/>
              <a:gd name="connsiteX112" fmla="*/ 4949372 w 8621486"/>
              <a:gd name="connsiteY112" fmla="*/ 1436914 h 2735943"/>
              <a:gd name="connsiteX113" fmla="*/ 4963886 w 8621486"/>
              <a:gd name="connsiteY113" fmla="*/ 1465943 h 2735943"/>
              <a:gd name="connsiteX114" fmla="*/ 4985657 w 8621486"/>
              <a:gd name="connsiteY114" fmla="*/ 1480457 h 2735943"/>
              <a:gd name="connsiteX115" fmla="*/ 5036457 w 8621486"/>
              <a:gd name="connsiteY115" fmla="*/ 1531257 h 2735943"/>
              <a:gd name="connsiteX116" fmla="*/ 5058229 w 8621486"/>
              <a:gd name="connsiteY116" fmla="*/ 1567543 h 2735943"/>
              <a:gd name="connsiteX117" fmla="*/ 5087257 w 8621486"/>
              <a:gd name="connsiteY117" fmla="*/ 1582057 h 2735943"/>
              <a:gd name="connsiteX118" fmla="*/ 5123543 w 8621486"/>
              <a:gd name="connsiteY118" fmla="*/ 1625600 h 2735943"/>
              <a:gd name="connsiteX119" fmla="*/ 5145315 w 8621486"/>
              <a:gd name="connsiteY119" fmla="*/ 1640114 h 2735943"/>
              <a:gd name="connsiteX120" fmla="*/ 5152572 w 8621486"/>
              <a:gd name="connsiteY120" fmla="*/ 1661885 h 2735943"/>
              <a:gd name="connsiteX121" fmla="*/ 5174343 w 8621486"/>
              <a:gd name="connsiteY121" fmla="*/ 1669143 h 2735943"/>
              <a:gd name="connsiteX122" fmla="*/ 5196115 w 8621486"/>
              <a:gd name="connsiteY122" fmla="*/ 1690914 h 2735943"/>
              <a:gd name="connsiteX123" fmla="*/ 5232400 w 8621486"/>
              <a:gd name="connsiteY123" fmla="*/ 1727200 h 2735943"/>
              <a:gd name="connsiteX124" fmla="*/ 5246915 w 8621486"/>
              <a:gd name="connsiteY124" fmla="*/ 1748971 h 2735943"/>
              <a:gd name="connsiteX125" fmla="*/ 5268686 w 8621486"/>
              <a:gd name="connsiteY125" fmla="*/ 1778000 h 2735943"/>
              <a:gd name="connsiteX126" fmla="*/ 5319486 w 8621486"/>
              <a:gd name="connsiteY126" fmla="*/ 1850571 h 2735943"/>
              <a:gd name="connsiteX127" fmla="*/ 5348515 w 8621486"/>
              <a:gd name="connsiteY127" fmla="*/ 1894114 h 2735943"/>
              <a:gd name="connsiteX128" fmla="*/ 5406572 w 8621486"/>
              <a:gd name="connsiteY128" fmla="*/ 1952171 h 2735943"/>
              <a:gd name="connsiteX129" fmla="*/ 5442857 w 8621486"/>
              <a:gd name="connsiteY129" fmla="*/ 1988457 h 2735943"/>
              <a:gd name="connsiteX130" fmla="*/ 5450115 w 8621486"/>
              <a:gd name="connsiteY130" fmla="*/ 2010228 h 2735943"/>
              <a:gd name="connsiteX131" fmla="*/ 5493657 w 8621486"/>
              <a:gd name="connsiteY131" fmla="*/ 2024743 h 2735943"/>
              <a:gd name="connsiteX132" fmla="*/ 5588000 w 8621486"/>
              <a:gd name="connsiteY132" fmla="*/ 2075543 h 2735943"/>
              <a:gd name="connsiteX133" fmla="*/ 5711372 w 8621486"/>
              <a:gd name="connsiteY133" fmla="*/ 2111828 h 2735943"/>
              <a:gd name="connsiteX134" fmla="*/ 5740400 w 8621486"/>
              <a:gd name="connsiteY134" fmla="*/ 2126343 h 2735943"/>
              <a:gd name="connsiteX135" fmla="*/ 5798457 w 8621486"/>
              <a:gd name="connsiteY135" fmla="*/ 2133600 h 2735943"/>
              <a:gd name="connsiteX136" fmla="*/ 5921829 w 8621486"/>
              <a:gd name="connsiteY136" fmla="*/ 2184400 h 2735943"/>
              <a:gd name="connsiteX137" fmla="*/ 5943600 w 8621486"/>
              <a:gd name="connsiteY137" fmla="*/ 2198914 h 2735943"/>
              <a:gd name="connsiteX138" fmla="*/ 5994400 w 8621486"/>
              <a:gd name="connsiteY138" fmla="*/ 2235200 h 2735943"/>
              <a:gd name="connsiteX139" fmla="*/ 6037943 w 8621486"/>
              <a:gd name="connsiteY139" fmla="*/ 2264228 h 2735943"/>
              <a:gd name="connsiteX140" fmla="*/ 6096000 w 8621486"/>
              <a:gd name="connsiteY140" fmla="*/ 2278743 h 2735943"/>
              <a:gd name="connsiteX141" fmla="*/ 6154057 w 8621486"/>
              <a:gd name="connsiteY141" fmla="*/ 2307771 h 2735943"/>
              <a:gd name="connsiteX142" fmla="*/ 6212115 w 8621486"/>
              <a:gd name="connsiteY142" fmla="*/ 2315028 h 2735943"/>
              <a:gd name="connsiteX143" fmla="*/ 6255657 w 8621486"/>
              <a:gd name="connsiteY143" fmla="*/ 2329543 h 2735943"/>
              <a:gd name="connsiteX144" fmla="*/ 6429829 w 8621486"/>
              <a:gd name="connsiteY144" fmla="*/ 2351314 h 2735943"/>
              <a:gd name="connsiteX145" fmla="*/ 6458857 w 8621486"/>
              <a:gd name="connsiteY145" fmla="*/ 2358571 h 2735943"/>
              <a:gd name="connsiteX146" fmla="*/ 6487886 w 8621486"/>
              <a:gd name="connsiteY146" fmla="*/ 2373085 h 2735943"/>
              <a:gd name="connsiteX147" fmla="*/ 6618515 w 8621486"/>
              <a:gd name="connsiteY147" fmla="*/ 2380343 h 2735943"/>
              <a:gd name="connsiteX148" fmla="*/ 6792686 w 8621486"/>
              <a:gd name="connsiteY148" fmla="*/ 2402114 h 2735943"/>
              <a:gd name="connsiteX149" fmla="*/ 6879772 w 8621486"/>
              <a:gd name="connsiteY149" fmla="*/ 2423885 h 2735943"/>
              <a:gd name="connsiteX150" fmla="*/ 6981372 w 8621486"/>
              <a:gd name="connsiteY150" fmla="*/ 2431143 h 2735943"/>
              <a:gd name="connsiteX151" fmla="*/ 7170057 w 8621486"/>
              <a:gd name="connsiteY151" fmla="*/ 2467428 h 2735943"/>
              <a:gd name="connsiteX152" fmla="*/ 7206343 w 8621486"/>
              <a:gd name="connsiteY152" fmla="*/ 2474685 h 2735943"/>
              <a:gd name="connsiteX153" fmla="*/ 7307943 w 8621486"/>
              <a:gd name="connsiteY153" fmla="*/ 2481943 h 2735943"/>
              <a:gd name="connsiteX154" fmla="*/ 7358743 w 8621486"/>
              <a:gd name="connsiteY154" fmla="*/ 2496457 h 2735943"/>
              <a:gd name="connsiteX155" fmla="*/ 7402286 w 8621486"/>
              <a:gd name="connsiteY155" fmla="*/ 2503714 h 2735943"/>
              <a:gd name="connsiteX156" fmla="*/ 7431315 w 8621486"/>
              <a:gd name="connsiteY156" fmla="*/ 2518228 h 2735943"/>
              <a:gd name="connsiteX157" fmla="*/ 7503886 w 8621486"/>
              <a:gd name="connsiteY157" fmla="*/ 2525485 h 2735943"/>
              <a:gd name="connsiteX158" fmla="*/ 7561943 w 8621486"/>
              <a:gd name="connsiteY158" fmla="*/ 2547257 h 2735943"/>
              <a:gd name="connsiteX159" fmla="*/ 7772400 w 8621486"/>
              <a:gd name="connsiteY159" fmla="*/ 2576285 h 2735943"/>
              <a:gd name="connsiteX160" fmla="*/ 7844972 w 8621486"/>
              <a:gd name="connsiteY160" fmla="*/ 2590800 h 2735943"/>
              <a:gd name="connsiteX161" fmla="*/ 7888515 w 8621486"/>
              <a:gd name="connsiteY161" fmla="*/ 2598057 h 2735943"/>
              <a:gd name="connsiteX162" fmla="*/ 8019143 w 8621486"/>
              <a:gd name="connsiteY162" fmla="*/ 2648857 h 2735943"/>
              <a:gd name="connsiteX163" fmla="*/ 8352972 w 8621486"/>
              <a:gd name="connsiteY163" fmla="*/ 2685143 h 2735943"/>
              <a:gd name="connsiteX164" fmla="*/ 8440057 w 8621486"/>
              <a:gd name="connsiteY164" fmla="*/ 2699657 h 2735943"/>
              <a:gd name="connsiteX165" fmla="*/ 8570686 w 8621486"/>
              <a:gd name="connsiteY165" fmla="*/ 2706914 h 2735943"/>
              <a:gd name="connsiteX166" fmla="*/ 8621486 w 8621486"/>
              <a:gd name="connsiteY166" fmla="*/ 2735943 h 2735943"/>
              <a:gd name="connsiteX167" fmla="*/ 8599715 w 8621486"/>
              <a:gd name="connsiteY167" fmla="*/ 2699657 h 273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621486" h="2735943">
                <a:moveTo>
                  <a:pt x="0" y="1306285"/>
                </a:moveTo>
                <a:lnTo>
                  <a:pt x="0" y="1306285"/>
                </a:lnTo>
                <a:cubicBezTo>
                  <a:pt x="14514" y="1291771"/>
                  <a:pt x="27515" y="1275565"/>
                  <a:pt x="43543" y="1262743"/>
                </a:cubicBezTo>
                <a:cubicBezTo>
                  <a:pt x="51991" y="1255985"/>
                  <a:pt x="64358" y="1255269"/>
                  <a:pt x="72572" y="1248228"/>
                </a:cubicBezTo>
                <a:cubicBezTo>
                  <a:pt x="81755" y="1240357"/>
                  <a:pt x="86600" y="1228492"/>
                  <a:pt x="94343" y="1219200"/>
                </a:cubicBezTo>
                <a:cubicBezTo>
                  <a:pt x="110058" y="1200342"/>
                  <a:pt x="116379" y="1201348"/>
                  <a:pt x="137886" y="1182914"/>
                </a:cubicBezTo>
                <a:cubicBezTo>
                  <a:pt x="172481" y="1153262"/>
                  <a:pt x="144394" y="1166231"/>
                  <a:pt x="181429" y="1153885"/>
                </a:cubicBezTo>
                <a:cubicBezTo>
                  <a:pt x="211864" y="1131059"/>
                  <a:pt x="215169" y="1125876"/>
                  <a:pt x="254000" y="1110343"/>
                </a:cubicBezTo>
                <a:cubicBezTo>
                  <a:pt x="263261" y="1106639"/>
                  <a:pt x="273567" y="1106239"/>
                  <a:pt x="283029" y="1103085"/>
                </a:cubicBezTo>
                <a:cubicBezTo>
                  <a:pt x="311671" y="1093537"/>
                  <a:pt x="315615" y="1088106"/>
                  <a:pt x="341086" y="1081314"/>
                </a:cubicBezTo>
                <a:cubicBezTo>
                  <a:pt x="369998" y="1073604"/>
                  <a:pt x="398266" y="1060508"/>
                  <a:pt x="428172" y="1059543"/>
                </a:cubicBezTo>
                <a:lnTo>
                  <a:pt x="653143" y="1052285"/>
                </a:lnTo>
                <a:cubicBezTo>
                  <a:pt x="662819" y="1049866"/>
                  <a:pt x="673512" y="1049976"/>
                  <a:pt x="682172" y="1045028"/>
                </a:cubicBezTo>
                <a:cubicBezTo>
                  <a:pt x="738814" y="1012662"/>
                  <a:pt x="664715" y="1031822"/>
                  <a:pt x="732972" y="1001485"/>
                </a:cubicBezTo>
                <a:cubicBezTo>
                  <a:pt x="744243" y="996475"/>
                  <a:pt x="757162" y="996647"/>
                  <a:pt x="769257" y="994228"/>
                </a:cubicBezTo>
                <a:cubicBezTo>
                  <a:pt x="781352" y="986971"/>
                  <a:pt x="793582" y="979933"/>
                  <a:pt x="805543" y="972457"/>
                </a:cubicBezTo>
                <a:cubicBezTo>
                  <a:pt x="812939" y="967834"/>
                  <a:pt x="818700" y="959303"/>
                  <a:pt x="827315" y="957943"/>
                </a:cubicBezTo>
                <a:cubicBezTo>
                  <a:pt x="865621" y="951895"/>
                  <a:pt x="904724" y="953104"/>
                  <a:pt x="943429" y="950685"/>
                </a:cubicBezTo>
                <a:cubicBezTo>
                  <a:pt x="962596" y="943018"/>
                  <a:pt x="981579" y="934601"/>
                  <a:pt x="1001486" y="928914"/>
                </a:cubicBezTo>
                <a:cubicBezTo>
                  <a:pt x="1011076" y="926174"/>
                  <a:pt x="1020839" y="924076"/>
                  <a:pt x="1030515" y="921657"/>
                </a:cubicBezTo>
                <a:cubicBezTo>
                  <a:pt x="1045091" y="911940"/>
                  <a:pt x="1064575" y="897650"/>
                  <a:pt x="1081315" y="892628"/>
                </a:cubicBezTo>
                <a:cubicBezTo>
                  <a:pt x="1095409" y="888400"/>
                  <a:pt x="1110343" y="887790"/>
                  <a:pt x="1124857" y="885371"/>
                </a:cubicBezTo>
                <a:cubicBezTo>
                  <a:pt x="1153102" y="843006"/>
                  <a:pt x="1121536" y="879775"/>
                  <a:pt x="1168400" y="856343"/>
                </a:cubicBezTo>
                <a:cubicBezTo>
                  <a:pt x="1174520" y="853283"/>
                  <a:pt x="1177572" y="846102"/>
                  <a:pt x="1182915" y="841828"/>
                </a:cubicBezTo>
                <a:cubicBezTo>
                  <a:pt x="1189726" y="836379"/>
                  <a:pt x="1197429" y="832152"/>
                  <a:pt x="1204686" y="827314"/>
                </a:cubicBezTo>
                <a:cubicBezTo>
                  <a:pt x="1237498" y="778095"/>
                  <a:pt x="1195151" y="836849"/>
                  <a:pt x="1255486" y="776514"/>
                </a:cubicBezTo>
                <a:cubicBezTo>
                  <a:pt x="1261653" y="770347"/>
                  <a:pt x="1264416" y="761443"/>
                  <a:pt x="1270000" y="754743"/>
                </a:cubicBezTo>
                <a:cubicBezTo>
                  <a:pt x="1299685" y="719121"/>
                  <a:pt x="1286368" y="747424"/>
                  <a:pt x="1313543" y="703943"/>
                </a:cubicBezTo>
                <a:cubicBezTo>
                  <a:pt x="1319277" y="694769"/>
                  <a:pt x="1321016" y="683128"/>
                  <a:pt x="1328057" y="674914"/>
                </a:cubicBezTo>
                <a:cubicBezTo>
                  <a:pt x="1335929" y="665731"/>
                  <a:pt x="1347410" y="660400"/>
                  <a:pt x="1357086" y="653143"/>
                </a:cubicBezTo>
                <a:cubicBezTo>
                  <a:pt x="1361924" y="643467"/>
                  <a:pt x="1365109" y="632769"/>
                  <a:pt x="1371600" y="624114"/>
                </a:cubicBezTo>
                <a:cubicBezTo>
                  <a:pt x="1416127" y="564744"/>
                  <a:pt x="1387894" y="627813"/>
                  <a:pt x="1422400" y="558800"/>
                </a:cubicBezTo>
                <a:cubicBezTo>
                  <a:pt x="1438195" y="527209"/>
                  <a:pt x="1418999" y="543242"/>
                  <a:pt x="1444172" y="508000"/>
                </a:cubicBezTo>
                <a:cubicBezTo>
                  <a:pt x="1450137" y="499649"/>
                  <a:pt x="1459978" y="494580"/>
                  <a:pt x="1465943" y="486228"/>
                </a:cubicBezTo>
                <a:cubicBezTo>
                  <a:pt x="1472231" y="477425"/>
                  <a:pt x="1474169" y="466003"/>
                  <a:pt x="1480457" y="457200"/>
                </a:cubicBezTo>
                <a:cubicBezTo>
                  <a:pt x="1486423" y="448848"/>
                  <a:pt x="1495550" y="443221"/>
                  <a:pt x="1502229" y="435428"/>
                </a:cubicBezTo>
                <a:cubicBezTo>
                  <a:pt x="1510100" y="426245"/>
                  <a:pt x="1515448" y="414952"/>
                  <a:pt x="1524000" y="406400"/>
                </a:cubicBezTo>
                <a:cubicBezTo>
                  <a:pt x="1532553" y="397847"/>
                  <a:pt x="1544476" y="393181"/>
                  <a:pt x="1553029" y="384628"/>
                </a:cubicBezTo>
                <a:cubicBezTo>
                  <a:pt x="1561581" y="376076"/>
                  <a:pt x="1564958" y="362630"/>
                  <a:pt x="1574800" y="355600"/>
                </a:cubicBezTo>
                <a:cubicBezTo>
                  <a:pt x="1578784" y="352755"/>
                  <a:pt x="1639821" y="341144"/>
                  <a:pt x="1640115" y="341085"/>
                </a:cubicBezTo>
                <a:cubicBezTo>
                  <a:pt x="1692197" y="306364"/>
                  <a:pt x="1622867" y="347768"/>
                  <a:pt x="1727200" y="319314"/>
                </a:cubicBezTo>
                <a:cubicBezTo>
                  <a:pt x="1733801" y="317514"/>
                  <a:pt x="1735848" y="308320"/>
                  <a:pt x="1741715" y="304800"/>
                </a:cubicBezTo>
                <a:cubicBezTo>
                  <a:pt x="1748274" y="300864"/>
                  <a:pt x="1756159" y="299741"/>
                  <a:pt x="1763486" y="297543"/>
                </a:cubicBezTo>
                <a:cubicBezTo>
                  <a:pt x="1829915" y="277614"/>
                  <a:pt x="1803540" y="284222"/>
                  <a:pt x="1879600" y="275771"/>
                </a:cubicBezTo>
                <a:cubicBezTo>
                  <a:pt x="1886857" y="266095"/>
                  <a:pt x="1890207" y="251395"/>
                  <a:pt x="1901372" y="246743"/>
                </a:cubicBezTo>
                <a:cubicBezTo>
                  <a:pt x="1921592" y="238318"/>
                  <a:pt x="1945035" y="242816"/>
                  <a:pt x="1966686" y="239485"/>
                </a:cubicBezTo>
                <a:cubicBezTo>
                  <a:pt x="1976544" y="237968"/>
                  <a:pt x="1986039" y="234647"/>
                  <a:pt x="1995715" y="232228"/>
                </a:cubicBezTo>
                <a:cubicBezTo>
                  <a:pt x="2010229" y="220133"/>
                  <a:pt x="2022622" y="204900"/>
                  <a:pt x="2039257" y="195943"/>
                </a:cubicBezTo>
                <a:cubicBezTo>
                  <a:pt x="2054763" y="187594"/>
                  <a:pt x="2072897" y="185388"/>
                  <a:pt x="2090057" y="181428"/>
                </a:cubicBezTo>
                <a:cubicBezTo>
                  <a:pt x="2104395" y="178119"/>
                  <a:pt x="2119123" y="176803"/>
                  <a:pt x="2133600" y="174171"/>
                </a:cubicBezTo>
                <a:cubicBezTo>
                  <a:pt x="2145736" y="171965"/>
                  <a:pt x="2157791" y="169333"/>
                  <a:pt x="2169886" y="166914"/>
                </a:cubicBezTo>
                <a:cubicBezTo>
                  <a:pt x="2201849" y="145606"/>
                  <a:pt x="2181031" y="155958"/>
                  <a:pt x="2220686" y="145143"/>
                </a:cubicBezTo>
                <a:cubicBezTo>
                  <a:pt x="2362392" y="106495"/>
                  <a:pt x="2218566" y="132098"/>
                  <a:pt x="2532743" y="123371"/>
                </a:cubicBezTo>
                <a:cubicBezTo>
                  <a:pt x="2552684" y="108416"/>
                  <a:pt x="2575158" y="90005"/>
                  <a:pt x="2598057" y="79828"/>
                </a:cubicBezTo>
                <a:cubicBezTo>
                  <a:pt x="2607171" y="75777"/>
                  <a:pt x="2617410" y="74990"/>
                  <a:pt x="2627086" y="72571"/>
                </a:cubicBezTo>
                <a:cubicBezTo>
                  <a:pt x="2634343" y="67733"/>
                  <a:pt x="2640917" y="61666"/>
                  <a:pt x="2648857" y="58057"/>
                </a:cubicBezTo>
                <a:cubicBezTo>
                  <a:pt x="2667673" y="49504"/>
                  <a:pt x="2688770" y="46182"/>
                  <a:pt x="2706915" y="36285"/>
                </a:cubicBezTo>
                <a:cubicBezTo>
                  <a:pt x="2715925" y="31371"/>
                  <a:pt x="2720335" y="20479"/>
                  <a:pt x="2728686" y="14514"/>
                </a:cubicBezTo>
                <a:cubicBezTo>
                  <a:pt x="2737489" y="8226"/>
                  <a:pt x="2748039" y="4838"/>
                  <a:pt x="2757715" y="0"/>
                </a:cubicBezTo>
                <a:cubicBezTo>
                  <a:pt x="2827867" y="2419"/>
                  <a:pt x="2898385" y="-287"/>
                  <a:pt x="2968172" y="7257"/>
                </a:cubicBezTo>
                <a:cubicBezTo>
                  <a:pt x="2988721" y="9478"/>
                  <a:pt x="3006805" y="21965"/>
                  <a:pt x="3026229" y="29028"/>
                </a:cubicBezTo>
                <a:cubicBezTo>
                  <a:pt x="3033418" y="31642"/>
                  <a:pt x="3040743" y="33866"/>
                  <a:pt x="3048000" y="36285"/>
                </a:cubicBezTo>
                <a:cubicBezTo>
                  <a:pt x="3111916" y="100201"/>
                  <a:pt x="3019541" y="15877"/>
                  <a:pt x="3106057" y="65314"/>
                </a:cubicBezTo>
                <a:cubicBezTo>
                  <a:pt x="3113630" y="69641"/>
                  <a:pt x="3113315" y="82247"/>
                  <a:pt x="3120572" y="87085"/>
                </a:cubicBezTo>
                <a:cubicBezTo>
                  <a:pt x="3128871" y="92618"/>
                  <a:pt x="3139924" y="91924"/>
                  <a:pt x="3149600" y="94343"/>
                </a:cubicBezTo>
                <a:cubicBezTo>
                  <a:pt x="3183569" y="128310"/>
                  <a:pt x="3141921" y="90992"/>
                  <a:pt x="3185886" y="116114"/>
                </a:cubicBezTo>
                <a:cubicBezTo>
                  <a:pt x="3196388" y="122115"/>
                  <a:pt x="3204413" y="131884"/>
                  <a:pt x="3214915" y="137885"/>
                </a:cubicBezTo>
                <a:cubicBezTo>
                  <a:pt x="3221557" y="141680"/>
                  <a:pt x="3229655" y="142130"/>
                  <a:pt x="3236686" y="145143"/>
                </a:cubicBezTo>
                <a:cubicBezTo>
                  <a:pt x="3246630" y="149405"/>
                  <a:pt x="3256039" y="154819"/>
                  <a:pt x="3265715" y="159657"/>
                </a:cubicBezTo>
                <a:cubicBezTo>
                  <a:pt x="3272972" y="166914"/>
                  <a:pt x="3278828" y="175918"/>
                  <a:pt x="3287486" y="181428"/>
                </a:cubicBezTo>
                <a:cubicBezTo>
                  <a:pt x="3305740" y="193044"/>
                  <a:pt x="3330243" y="195158"/>
                  <a:pt x="3345543" y="210457"/>
                </a:cubicBezTo>
                <a:cubicBezTo>
                  <a:pt x="3372724" y="237637"/>
                  <a:pt x="3357578" y="228982"/>
                  <a:pt x="3389086" y="239485"/>
                </a:cubicBezTo>
                <a:cubicBezTo>
                  <a:pt x="3396343" y="244323"/>
                  <a:pt x="3402690" y="250937"/>
                  <a:pt x="3410857" y="254000"/>
                </a:cubicBezTo>
                <a:cubicBezTo>
                  <a:pt x="3422406" y="258331"/>
                  <a:pt x="3435102" y="258581"/>
                  <a:pt x="3447143" y="261257"/>
                </a:cubicBezTo>
                <a:cubicBezTo>
                  <a:pt x="3456880" y="263421"/>
                  <a:pt x="3466496" y="266095"/>
                  <a:pt x="3476172" y="268514"/>
                </a:cubicBezTo>
                <a:cubicBezTo>
                  <a:pt x="3539774" y="332116"/>
                  <a:pt x="3459094" y="254282"/>
                  <a:pt x="3519715" y="304800"/>
                </a:cubicBezTo>
                <a:cubicBezTo>
                  <a:pt x="3527599" y="311370"/>
                  <a:pt x="3533602" y="320001"/>
                  <a:pt x="3541486" y="326571"/>
                </a:cubicBezTo>
                <a:cubicBezTo>
                  <a:pt x="3548186" y="332155"/>
                  <a:pt x="3556446" y="335636"/>
                  <a:pt x="3563257" y="341085"/>
                </a:cubicBezTo>
                <a:cubicBezTo>
                  <a:pt x="3568600" y="345359"/>
                  <a:pt x="3571905" y="352080"/>
                  <a:pt x="3577772" y="355600"/>
                </a:cubicBezTo>
                <a:cubicBezTo>
                  <a:pt x="3584331" y="359536"/>
                  <a:pt x="3592286" y="360438"/>
                  <a:pt x="3599543" y="362857"/>
                </a:cubicBezTo>
                <a:cubicBezTo>
                  <a:pt x="3606800" y="370114"/>
                  <a:pt x="3612964" y="378663"/>
                  <a:pt x="3621315" y="384628"/>
                </a:cubicBezTo>
                <a:cubicBezTo>
                  <a:pt x="3630118" y="390916"/>
                  <a:pt x="3641169" y="393409"/>
                  <a:pt x="3650343" y="399143"/>
                </a:cubicBezTo>
                <a:cubicBezTo>
                  <a:pt x="3660600" y="405554"/>
                  <a:pt x="3669696" y="413657"/>
                  <a:pt x="3679372" y="420914"/>
                </a:cubicBezTo>
                <a:cubicBezTo>
                  <a:pt x="3684210" y="428171"/>
                  <a:pt x="3687186" y="437101"/>
                  <a:pt x="3693886" y="442685"/>
                </a:cubicBezTo>
                <a:cubicBezTo>
                  <a:pt x="3710860" y="456830"/>
                  <a:pt x="3749050" y="463978"/>
                  <a:pt x="3766457" y="471714"/>
                </a:cubicBezTo>
                <a:cubicBezTo>
                  <a:pt x="3784646" y="479798"/>
                  <a:pt x="3796326" y="494325"/>
                  <a:pt x="3810000" y="508000"/>
                </a:cubicBezTo>
                <a:cubicBezTo>
                  <a:pt x="3821777" y="543330"/>
                  <a:pt x="3811569" y="520356"/>
                  <a:pt x="3839029" y="558800"/>
                </a:cubicBezTo>
                <a:cubicBezTo>
                  <a:pt x="3844098" y="565897"/>
                  <a:pt x="3847376" y="574404"/>
                  <a:pt x="3853543" y="580571"/>
                </a:cubicBezTo>
                <a:cubicBezTo>
                  <a:pt x="3859711" y="586738"/>
                  <a:pt x="3868058" y="590247"/>
                  <a:pt x="3875315" y="595085"/>
                </a:cubicBezTo>
                <a:cubicBezTo>
                  <a:pt x="3894194" y="651724"/>
                  <a:pt x="3863271" y="569769"/>
                  <a:pt x="3918857" y="653143"/>
                </a:cubicBezTo>
                <a:cubicBezTo>
                  <a:pt x="3939065" y="683453"/>
                  <a:pt x="3927205" y="668747"/>
                  <a:pt x="3955143" y="696685"/>
                </a:cubicBezTo>
                <a:cubicBezTo>
                  <a:pt x="3966495" y="719390"/>
                  <a:pt x="3969361" y="732773"/>
                  <a:pt x="3991429" y="747485"/>
                </a:cubicBezTo>
                <a:cubicBezTo>
                  <a:pt x="3997794" y="751728"/>
                  <a:pt x="4005943" y="752324"/>
                  <a:pt x="4013200" y="754743"/>
                </a:cubicBezTo>
                <a:cubicBezTo>
                  <a:pt x="4044342" y="817022"/>
                  <a:pt x="4008454" y="757252"/>
                  <a:pt x="4049486" y="798285"/>
                </a:cubicBezTo>
                <a:cubicBezTo>
                  <a:pt x="4055653" y="804453"/>
                  <a:pt x="4057833" y="813890"/>
                  <a:pt x="4064000" y="820057"/>
                </a:cubicBezTo>
                <a:cubicBezTo>
                  <a:pt x="4074953" y="831010"/>
                  <a:pt x="4088191" y="839409"/>
                  <a:pt x="4100286" y="849085"/>
                </a:cubicBezTo>
                <a:cubicBezTo>
                  <a:pt x="4113862" y="889816"/>
                  <a:pt x="4097555" y="856637"/>
                  <a:pt x="4143829" y="892628"/>
                </a:cubicBezTo>
                <a:cubicBezTo>
                  <a:pt x="4195486" y="932806"/>
                  <a:pt x="4150248" y="914121"/>
                  <a:pt x="4194629" y="928914"/>
                </a:cubicBezTo>
                <a:cubicBezTo>
                  <a:pt x="4251029" y="985314"/>
                  <a:pt x="4179644" y="921396"/>
                  <a:pt x="4245429" y="957943"/>
                </a:cubicBezTo>
                <a:cubicBezTo>
                  <a:pt x="4273829" y="973721"/>
                  <a:pt x="4294221" y="1002450"/>
                  <a:pt x="4318000" y="1023257"/>
                </a:cubicBezTo>
                <a:cubicBezTo>
                  <a:pt x="4335313" y="1038406"/>
                  <a:pt x="4340990" y="1038177"/>
                  <a:pt x="4361543" y="1045028"/>
                </a:cubicBezTo>
                <a:cubicBezTo>
                  <a:pt x="4381334" y="1064819"/>
                  <a:pt x="4387518" y="1073056"/>
                  <a:pt x="4412343" y="1088571"/>
                </a:cubicBezTo>
                <a:cubicBezTo>
                  <a:pt x="4421517" y="1094305"/>
                  <a:pt x="4431875" y="1097905"/>
                  <a:pt x="4441372" y="1103085"/>
                </a:cubicBezTo>
                <a:cubicBezTo>
                  <a:pt x="4458494" y="1112424"/>
                  <a:pt x="4475239" y="1122438"/>
                  <a:pt x="4492172" y="1132114"/>
                </a:cubicBezTo>
                <a:cubicBezTo>
                  <a:pt x="4501848" y="1144209"/>
                  <a:pt x="4508808" y="1159106"/>
                  <a:pt x="4521200" y="1168400"/>
                </a:cubicBezTo>
                <a:cubicBezTo>
                  <a:pt x="4538509" y="1181382"/>
                  <a:pt x="4563958" y="1182129"/>
                  <a:pt x="4579257" y="1197428"/>
                </a:cubicBezTo>
                <a:cubicBezTo>
                  <a:pt x="4608082" y="1226253"/>
                  <a:pt x="4591072" y="1216711"/>
                  <a:pt x="4630057" y="1226457"/>
                </a:cubicBezTo>
                <a:cubicBezTo>
                  <a:pt x="4659634" y="1256032"/>
                  <a:pt x="4626733" y="1226193"/>
                  <a:pt x="4673600" y="1255485"/>
                </a:cubicBezTo>
                <a:cubicBezTo>
                  <a:pt x="4683857" y="1261896"/>
                  <a:pt x="4692455" y="1270716"/>
                  <a:pt x="4702629" y="1277257"/>
                </a:cubicBezTo>
                <a:cubicBezTo>
                  <a:pt x="4759926" y="1314091"/>
                  <a:pt x="4759382" y="1312892"/>
                  <a:pt x="4804229" y="1335314"/>
                </a:cubicBezTo>
                <a:cubicBezTo>
                  <a:pt x="4818497" y="1349582"/>
                  <a:pt x="4866054" y="1402832"/>
                  <a:pt x="4891315" y="1407885"/>
                </a:cubicBezTo>
                <a:lnTo>
                  <a:pt x="4927600" y="1415143"/>
                </a:lnTo>
                <a:cubicBezTo>
                  <a:pt x="4934857" y="1422400"/>
                  <a:pt x="4943407" y="1428563"/>
                  <a:pt x="4949372" y="1436914"/>
                </a:cubicBezTo>
                <a:cubicBezTo>
                  <a:pt x="4955660" y="1445717"/>
                  <a:pt x="4956960" y="1457632"/>
                  <a:pt x="4963886" y="1465943"/>
                </a:cubicBezTo>
                <a:cubicBezTo>
                  <a:pt x="4969470" y="1472643"/>
                  <a:pt x="4979174" y="1474622"/>
                  <a:pt x="4985657" y="1480457"/>
                </a:cubicBezTo>
                <a:cubicBezTo>
                  <a:pt x="5003457" y="1496477"/>
                  <a:pt x="5024136" y="1510722"/>
                  <a:pt x="5036457" y="1531257"/>
                </a:cubicBezTo>
                <a:cubicBezTo>
                  <a:pt x="5043714" y="1543352"/>
                  <a:pt x="5048255" y="1557569"/>
                  <a:pt x="5058229" y="1567543"/>
                </a:cubicBezTo>
                <a:cubicBezTo>
                  <a:pt x="5065879" y="1575193"/>
                  <a:pt x="5078454" y="1575769"/>
                  <a:pt x="5087257" y="1582057"/>
                </a:cubicBezTo>
                <a:cubicBezTo>
                  <a:pt x="5128875" y="1611784"/>
                  <a:pt x="5091712" y="1593769"/>
                  <a:pt x="5123543" y="1625600"/>
                </a:cubicBezTo>
                <a:cubicBezTo>
                  <a:pt x="5129710" y="1631767"/>
                  <a:pt x="5138058" y="1635276"/>
                  <a:pt x="5145315" y="1640114"/>
                </a:cubicBezTo>
                <a:cubicBezTo>
                  <a:pt x="5147734" y="1647371"/>
                  <a:pt x="5147163" y="1656476"/>
                  <a:pt x="5152572" y="1661885"/>
                </a:cubicBezTo>
                <a:cubicBezTo>
                  <a:pt x="5157981" y="1667294"/>
                  <a:pt x="5167978" y="1664900"/>
                  <a:pt x="5174343" y="1669143"/>
                </a:cubicBezTo>
                <a:cubicBezTo>
                  <a:pt x="5182882" y="1674836"/>
                  <a:pt x="5188858" y="1683657"/>
                  <a:pt x="5196115" y="1690914"/>
                </a:cubicBezTo>
                <a:cubicBezTo>
                  <a:pt x="5231666" y="1762019"/>
                  <a:pt x="5187910" y="1691609"/>
                  <a:pt x="5232400" y="1727200"/>
                </a:cubicBezTo>
                <a:cubicBezTo>
                  <a:pt x="5239211" y="1732649"/>
                  <a:pt x="5241845" y="1741874"/>
                  <a:pt x="5246915" y="1748971"/>
                </a:cubicBezTo>
                <a:cubicBezTo>
                  <a:pt x="5253945" y="1758813"/>
                  <a:pt x="5261429" y="1768324"/>
                  <a:pt x="5268686" y="1778000"/>
                </a:cubicBezTo>
                <a:cubicBezTo>
                  <a:pt x="5285838" y="1846608"/>
                  <a:pt x="5258772" y="1759501"/>
                  <a:pt x="5319486" y="1850571"/>
                </a:cubicBezTo>
                <a:cubicBezTo>
                  <a:pt x="5329162" y="1865085"/>
                  <a:pt x="5336180" y="1881779"/>
                  <a:pt x="5348515" y="1894114"/>
                </a:cubicBezTo>
                <a:cubicBezTo>
                  <a:pt x="5367867" y="1913466"/>
                  <a:pt x="5391391" y="1929399"/>
                  <a:pt x="5406572" y="1952171"/>
                </a:cubicBezTo>
                <a:cubicBezTo>
                  <a:pt x="5425924" y="1981200"/>
                  <a:pt x="5413829" y="1969105"/>
                  <a:pt x="5442857" y="1988457"/>
                </a:cubicBezTo>
                <a:cubicBezTo>
                  <a:pt x="5445276" y="1995714"/>
                  <a:pt x="5443890" y="2005782"/>
                  <a:pt x="5450115" y="2010228"/>
                </a:cubicBezTo>
                <a:cubicBezTo>
                  <a:pt x="5462564" y="2019121"/>
                  <a:pt x="5493657" y="2024743"/>
                  <a:pt x="5493657" y="2024743"/>
                </a:cubicBezTo>
                <a:cubicBezTo>
                  <a:pt x="5549295" y="2080380"/>
                  <a:pt x="5516880" y="2065382"/>
                  <a:pt x="5588000" y="2075543"/>
                </a:cubicBezTo>
                <a:cubicBezTo>
                  <a:pt x="5683523" y="2130126"/>
                  <a:pt x="5589957" y="2085810"/>
                  <a:pt x="5711372" y="2111828"/>
                </a:cubicBezTo>
                <a:cubicBezTo>
                  <a:pt x="5721950" y="2114095"/>
                  <a:pt x="5729905" y="2123719"/>
                  <a:pt x="5740400" y="2126343"/>
                </a:cubicBezTo>
                <a:cubicBezTo>
                  <a:pt x="5759321" y="2131073"/>
                  <a:pt x="5779105" y="2131181"/>
                  <a:pt x="5798457" y="2133600"/>
                </a:cubicBezTo>
                <a:cubicBezTo>
                  <a:pt x="5842626" y="2148323"/>
                  <a:pt x="5882534" y="2158203"/>
                  <a:pt x="5921829" y="2184400"/>
                </a:cubicBezTo>
                <a:cubicBezTo>
                  <a:pt x="5929086" y="2189238"/>
                  <a:pt x="5936978" y="2193238"/>
                  <a:pt x="5943600" y="2198914"/>
                </a:cubicBezTo>
                <a:cubicBezTo>
                  <a:pt x="6040156" y="2281677"/>
                  <a:pt x="5924923" y="2196602"/>
                  <a:pt x="5994400" y="2235200"/>
                </a:cubicBezTo>
                <a:cubicBezTo>
                  <a:pt x="6009649" y="2243671"/>
                  <a:pt x="6021020" y="2259997"/>
                  <a:pt x="6037943" y="2264228"/>
                </a:cubicBezTo>
                <a:cubicBezTo>
                  <a:pt x="6057295" y="2269066"/>
                  <a:pt x="6077322" y="2271739"/>
                  <a:pt x="6096000" y="2278743"/>
                </a:cubicBezTo>
                <a:cubicBezTo>
                  <a:pt x="6116259" y="2286340"/>
                  <a:pt x="6133405" y="2301318"/>
                  <a:pt x="6154057" y="2307771"/>
                </a:cubicBezTo>
                <a:cubicBezTo>
                  <a:pt x="6172673" y="2313588"/>
                  <a:pt x="6192762" y="2312609"/>
                  <a:pt x="6212115" y="2315028"/>
                </a:cubicBezTo>
                <a:cubicBezTo>
                  <a:pt x="6226629" y="2319866"/>
                  <a:pt x="6240897" y="2325517"/>
                  <a:pt x="6255657" y="2329543"/>
                </a:cubicBezTo>
                <a:cubicBezTo>
                  <a:pt x="6301817" y="2342133"/>
                  <a:pt x="6412478" y="2349488"/>
                  <a:pt x="6429829" y="2351314"/>
                </a:cubicBezTo>
                <a:cubicBezTo>
                  <a:pt x="6439505" y="2353733"/>
                  <a:pt x="6449518" y="2355069"/>
                  <a:pt x="6458857" y="2358571"/>
                </a:cubicBezTo>
                <a:cubicBezTo>
                  <a:pt x="6468987" y="2362370"/>
                  <a:pt x="6477167" y="2371623"/>
                  <a:pt x="6487886" y="2373085"/>
                </a:cubicBezTo>
                <a:cubicBezTo>
                  <a:pt x="6531096" y="2378977"/>
                  <a:pt x="6574972" y="2377924"/>
                  <a:pt x="6618515" y="2380343"/>
                </a:cubicBezTo>
                <a:cubicBezTo>
                  <a:pt x="6767882" y="2407500"/>
                  <a:pt x="6626471" y="2384618"/>
                  <a:pt x="6792686" y="2402114"/>
                </a:cubicBezTo>
                <a:cubicBezTo>
                  <a:pt x="6997449" y="2423667"/>
                  <a:pt x="6670333" y="2392468"/>
                  <a:pt x="6879772" y="2423885"/>
                </a:cubicBezTo>
                <a:cubicBezTo>
                  <a:pt x="6913349" y="2428922"/>
                  <a:pt x="6947505" y="2428724"/>
                  <a:pt x="6981372" y="2431143"/>
                </a:cubicBezTo>
                <a:lnTo>
                  <a:pt x="7170057" y="2467428"/>
                </a:lnTo>
                <a:cubicBezTo>
                  <a:pt x="7182167" y="2469772"/>
                  <a:pt x="7194039" y="2473806"/>
                  <a:pt x="7206343" y="2474685"/>
                </a:cubicBezTo>
                <a:lnTo>
                  <a:pt x="7307943" y="2481943"/>
                </a:lnTo>
                <a:cubicBezTo>
                  <a:pt x="7324876" y="2486781"/>
                  <a:pt x="7341583" y="2492497"/>
                  <a:pt x="7358743" y="2496457"/>
                </a:cubicBezTo>
                <a:cubicBezTo>
                  <a:pt x="7373081" y="2499766"/>
                  <a:pt x="7388192" y="2499486"/>
                  <a:pt x="7402286" y="2503714"/>
                </a:cubicBezTo>
                <a:cubicBezTo>
                  <a:pt x="7412648" y="2506823"/>
                  <a:pt x="7420737" y="2515961"/>
                  <a:pt x="7431315" y="2518228"/>
                </a:cubicBezTo>
                <a:cubicBezTo>
                  <a:pt x="7455086" y="2523322"/>
                  <a:pt x="7479696" y="2523066"/>
                  <a:pt x="7503886" y="2525485"/>
                </a:cubicBezTo>
                <a:cubicBezTo>
                  <a:pt x="7523238" y="2532742"/>
                  <a:pt x="7541703" y="2543069"/>
                  <a:pt x="7561943" y="2547257"/>
                </a:cubicBezTo>
                <a:cubicBezTo>
                  <a:pt x="7757327" y="2587681"/>
                  <a:pt x="7654425" y="2556622"/>
                  <a:pt x="7772400" y="2576285"/>
                </a:cubicBezTo>
                <a:cubicBezTo>
                  <a:pt x="7796734" y="2580341"/>
                  <a:pt x="7820725" y="2586254"/>
                  <a:pt x="7844972" y="2590800"/>
                </a:cubicBezTo>
                <a:cubicBezTo>
                  <a:pt x="7859434" y="2593512"/>
                  <a:pt x="7874001" y="2595638"/>
                  <a:pt x="7888515" y="2598057"/>
                </a:cubicBezTo>
                <a:cubicBezTo>
                  <a:pt x="7932058" y="2614990"/>
                  <a:pt x="7972585" y="2644977"/>
                  <a:pt x="8019143" y="2648857"/>
                </a:cubicBezTo>
                <a:cubicBezTo>
                  <a:pt x="8207279" y="2664535"/>
                  <a:pt x="8172065" y="2658539"/>
                  <a:pt x="8352972" y="2685143"/>
                </a:cubicBezTo>
                <a:cubicBezTo>
                  <a:pt x="8382088" y="2689425"/>
                  <a:pt x="8410774" y="2696729"/>
                  <a:pt x="8440057" y="2699657"/>
                </a:cubicBezTo>
                <a:cubicBezTo>
                  <a:pt x="8483451" y="2703996"/>
                  <a:pt x="8570686" y="2706914"/>
                  <a:pt x="8570686" y="2706914"/>
                </a:cubicBezTo>
                <a:lnTo>
                  <a:pt x="8621486" y="2735943"/>
                </a:lnTo>
                <a:lnTo>
                  <a:pt x="8599715" y="2699657"/>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Freeform 6"/>
          <p:cNvSpPr/>
          <p:nvPr/>
        </p:nvSpPr>
        <p:spPr>
          <a:xfrm>
            <a:off x="3715657" y="1284514"/>
            <a:ext cx="1995714" cy="2329543"/>
          </a:xfrm>
          <a:custGeom>
            <a:avLst/>
            <a:gdLst>
              <a:gd name="connsiteX0" fmla="*/ 1995714 w 1995714"/>
              <a:gd name="connsiteY0" fmla="*/ 0 h 2329543"/>
              <a:gd name="connsiteX1" fmla="*/ 1995714 w 1995714"/>
              <a:gd name="connsiteY1" fmla="*/ 0 h 2329543"/>
              <a:gd name="connsiteX2" fmla="*/ 1988457 w 1995714"/>
              <a:gd name="connsiteY2" fmla="*/ 65315 h 2329543"/>
              <a:gd name="connsiteX3" fmla="*/ 1966686 w 1995714"/>
              <a:gd name="connsiteY3" fmla="*/ 116115 h 2329543"/>
              <a:gd name="connsiteX4" fmla="*/ 1937657 w 1995714"/>
              <a:gd name="connsiteY4" fmla="*/ 275772 h 2329543"/>
              <a:gd name="connsiteX5" fmla="*/ 1930400 w 1995714"/>
              <a:gd name="connsiteY5" fmla="*/ 319315 h 2329543"/>
              <a:gd name="connsiteX6" fmla="*/ 1894114 w 1995714"/>
              <a:gd name="connsiteY6" fmla="*/ 428172 h 2329543"/>
              <a:gd name="connsiteX7" fmla="*/ 1872343 w 1995714"/>
              <a:gd name="connsiteY7" fmla="*/ 624115 h 2329543"/>
              <a:gd name="connsiteX8" fmla="*/ 1879600 w 1995714"/>
              <a:gd name="connsiteY8" fmla="*/ 928915 h 2329543"/>
              <a:gd name="connsiteX9" fmla="*/ 1894114 w 1995714"/>
              <a:gd name="connsiteY9" fmla="*/ 972457 h 2329543"/>
              <a:gd name="connsiteX10" fmla="*/ 1908629 w 1995714"/>
              <a:gd name="connsiteY10" fmla="*/ 1023257 h 2329543"/>
              <a:gd name="connsiteX11" fmla="*/ 1901372 w 1995714"/>
              <a:gd name="connsiteY11" fmla="*/ 1153886 h 2329543"/>
              <a:gd name="connsiteX12" fmla="*/ 1879600 w 1995714"/>
              <a:gd name="connsiteY12" fmla="*/ 1161143 h 2329543"/>
              <a:gd name="connsiteX13" fmla="*/ 1792514 w 1995714"/>
              <a:gd name="connsiteY13" fmla="*/ 1182915 h 2329543"/>
              <a:gd name="connsiteX14" fmla="*/ 1770743 w 1995714"/>
              <a:gd name="connsiteY14" fmla="*/ 1204686 h 2329543"/>
              <a:gd name="connsiteX15" fmla="*/ 1727200 w 1995714"/>
              <a:gd name="connsiteY15" fmla="*/ 1233715 h 2329543"/>
              <a:gd name="connsiteX16" fmla="*/ 1712686 w 1995714"/>
              <a:gd name="connsiteY16" fmla="*/ 1262743 h 2329543"/>
              <a:gd name="connsiteX17" fmla="*/ 1690914 w 1995714"/>
              <a:gd name="connsiteY17" fmla="*/ 1277257 h 2329543"/>
              <a:gd name="connsiteX18" fmla="*/ 1640114 w 1995714"/>
              <a:gd name="connsiteY18" fmla="*/ 1291772 h 2329543"/>
              <a:gd name="connsiteX19" fmla="*/ 1618343 w 1995714"/>
              <a:gd name="connsiteY19" fmla="*/ 1313543 h 2329543"/>
              <a:gd name="connsiteX20" fmla="*/ 1567543 w 1995714"/>
              <a:gd name="connsiteY20" fmla="*/ 1378857 h 2329543"/>
              <a:gd name="connsiteX21" fmla="*/ 1524000 w 1995714"/>
              <a:gd name="connsiteY21" fmla="*/ 1393372 h 2329543"/>
              <a:gd name="connsiteX22" fmla="*/ 1502229 w 1995714"/>
              <a:gd name="connsiteY22" fmla="*/ 1415143 h 2329543"/>
              <a:gd name="connsiteX23" fmla="*/ 1480457 w 1995714"/>
              <a:gd name="connsiteY23" fmla="*/ 1422400 h 2329543"/>
              <a:gd name="connsiteX24" fmla="*/ 1429657 w 1995714"/>
              <a:gd name="connsiteY24" fmla="*/ 1444172 h 2329543"/>
              <a:gd name="connsiteX25" fmla="*/ 1407886 w 1995714"/>
              <a:gd name="connsiteY25" fmla="*/ 1465943 h 2329543"/>
              <a:gd name="connsiteX26" fmla="*/ 1378857 w 1995714"/>
              <a:gd name="connsiteY26" fmla="*/ 1473200 h 2329543"/>
              <a:gd name="connsiteX27" fmla="*/ 1342572 w 1995714"/>
              <a:gd name="connsiteY27" fmla="*/ 1487715 h 2329543"/>
              <a:gd name="connsiteX28" fmla="*/ 1320800 w 1995714"/>
              <a:gd name="connsiteY28" fmla="*/ 1494972 h 2329543"/>
              <a:gd name="connsiteX29" fmla="*/ 1291772 w 1995714"/>
              <a:gd name="connsiteY29" fmla="*/ 1516743 h 2329543"/>
              <a:gd name="connsiteX30" fmla="*/ 1233714 w 1995714"/>
              <a:gd name="connsiteY30" fmla="*/ 1531257 h 2329543"/>
              <a:gd name="connsiteX31" fmla="*/ 1175657 w 1995714"/>
              <a:gd name="connsiteY31" fmla="*/ 1560286 h 2329543"/>
              <a:gd name="connsiteX32" fmla="*/ 1117600 w 1995714"/>
              <a:gd name="connsiteY32" fmla="*/ 1596572 h 2329543"/>
              <a:gd name="connsiteX33" fmla="*/ 1088572 w 1995714"/>
              <a:gd name="connsiteY33" fmla="*/ 1618343 h 2329543"/>
              <a:gd name="connsiteX34" fmla="*/ 1066800 w 1995714"/>
              <a:gd name="connsiteY34" fmla="*/ 1625600 h 2329543"/>
              <a:gd name="connsiteX35" fmla="*/ 1023257 w 1995714"/>
              <a:gd name="connsiteY35" fmla="*/ 1661886 h 2329543"/>
              <a:gd name="connsiteX36" fmla="*/ 979714 w 1995714"/>
              <a:gd name="connsiteY36" fmla="*/ 1683657 h 2329543"/>
              <a:gd name="connsiteX37" fmla="*/ 965200 w 1995714"/>
              <a:gd name="connsiteY37" fmla="*/ 1705429 h 2329543"/>
              <a:gd name="connsiteX38" fmla="*/ 921657 w 1995714"/>
              <a:gd name="connsiteY38" fmla="*/ 1719943 h 2329543"/>
              <a:gd name="connsiteX39" fmla="*/ 870857 w 1995714"/>
              <a:gd name="connsiteY39" fmla="*/ 1741715 h 2329543"/>
              <a:gd name="connsiteX40" fmla="*/ 820057 w 1995714"/>
              <a:gd name="connsiteY40" fmla="*/ 1785257 h 2329543"/>
              <a:gd name="connsiteX41" fmla="*/ 783772 w 1995714"/>
              <a:gd name="connsiteY41" fmla="*/ 1814286 h 2329543"/>
              <a:gd name="connsiteX42" fmla="*/ 754743 w 1995714"/>
              <a:gd name="connsiteY42" fmla="*/ 1821543 h 2329543"/>
              <a:gd name="connsiteX43" fmla="*/ 732972 w 1995714"/>
              <a:gd name="connsiteY43" fmla="*/ 1828800 h 2329543"/>
              <a:gd name="connsiteX44" fmla="*/ 711200 w 1995714"/>
              <a:gd name="connsiteY44" fmla="*/ 1850572 h 2329543"/>
              <a:gd name="connsiteX45" fmla="*/ 667657 w 1995714"/>
              <a:gd name="connsiteY45" fmla="*/ 1872343 h 2329543"/>
              <a:gd name="connsiteX46" fmla="*/ 609600 w 1995714"/>
              <a:gd name="connsiteY46" fmla="*/ 1894115 h 2329543"/>
              <a:gd name="connsiteX47" fmla="*/ 551543 w 1995714"/>
              <a:gd name="connsiteY47" fmla="*/ 1937657 h 2329543"/>
              <a:gd name="connsiteX48" fmla="*/ 522514 w 1995714"/>
              <a:gd name="connsiteY48" fmla="*/ 1959429 h 2329543"/>
              <a:gd name="connsiteX49" fmla="*/ 493486 w 1995714"/>
              <a:gd name="connsiteY49" fmla="*/ 1981200 h 2329543"/>
              <a:gd name="connsiteX50" fmla="*/ 471714 w 1995714"/>
              <a:gd name="connsiteY50" fmla="*/ 1988457 h 2329543"/>
              <a:gd name="connsiteX51" fmla="*/ 449943 w 1995714"/>
              <a:gd name="connsiteY51" fmla="*/ 2002972 h 2329543"/>
              <a:gd name="connsiteX52" fmla="*/ 428172 w 1995714"/>
              <a:gd name="connsiteY52" fmla="*/ 2024743 h 2329543"/>
              <a:gd name="connsiteX53" fmla="*/ 377372 w 1995714"/>
              <a:gd name="connsiteY53" fmla="*/ 2032000 h 2329543"/>
              <a:gd name="connsiteX54" fmla="*/ 333829 w 1995714"/>
              <a:gd name="connsiteY54" fmla="*/ 2061029 h 2329543"/>
              <a:gd name="connsiteX55" fmla="*/ 319314 w 1995714"/>
              <a:gd name="connsiteY55" fmla="*/ 2075543 h 2329543"/>
              <a:gd name="connsiteX56" fmla="*/ 275772 w 1995714"/>
              <a:gd name="connsiteY56" fmla="*/ 2090057 h 2329543"/>
              <a:gd name="connsiteX57" fmla="*/ 261257 w 1995714"/>
              <a:gd name="connsiteY57" fmla="*/ 2111829 h 2329543"/>
              <a:gd name="connsiteX58" fmla="*/ 239486 w 1995714"/>
              <a:gd name="connsiteY58" fmla="*/ 2119086 h 2329543"/>
              <a:gd name="connsiteX59" fmla="*/ 210457 w 1995714"/>
              <a:gd name="connsiteY59" fmla="*/ 2140857 h 2329543"/>
              <a:gd name="connsiteX60" fmla="*/ 174172 w 1995714"/>
              <a:gd name="connsiteY60" fmla="*/ 2155372 h 2329543"/>
              <a:gd name="connsiteX61" fmla="*/ 123372 w 1995714"/>
              <a:gd name="connsiteY61" fmla="*/ 2206172 h 2329543"/>
              <a:gd name="connsiteX62" fmla="*/ 101600 w 1995714"/>
              <a:gd name="connsiteY62" fmla="*/ 2220686 h 2329543"/>
              <a:gd name="connsiteX63" fmla="*/ 50800 w 1995714"/>
              <a:gd name="connsiteY63" fmla="*/ 2278743 h 2329543"/>
              <a:gd name="connsiteX64" fmla="*/ 14514 w 1995714"/>
              <a:gd name="connsiteY64" fmla="*/ 2307772 h 2329543"/>
              <a:gd name="connsiteX65" fmla="*/ 0 w 1995714"/>
              <a:gd name="connsiteY65" fmla="*/ 2329543 h 23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95714" h="2329543">
                <a:moveTo>
                  <a:pt x="1995714" y="0"/>
                </a:moveTo>
                <a:lnTo>
                  <a:pt x="1995714" y="0"/>
                </a:lnTo>
                <a:cubicBezTo>
                  <a:pt x="1993295" y="21772"/>
                  <a:pt x="1992058" y="43707"/>
                  <a:pt x="1988457" y="65315"/>
                </a:cubicBezTo>
                <a:cubicBezTo>
                  <a:pt x="1985788" y="81331"/>
                  <a:pt x="1973294" y="102898"/>
                  <a:pt x="1966686" y="116115"/>
                </a:cubicBezTo>
                <a:cubicBezTo>
                  <a:pt x="1936016" y="300138"/>
                  <a:pt x="1968087" y="113480"/>
                  <a:pt x="1937657" y="275772"/>
                </a:cubicBezTo>
                <a:cubicBezTo>
                  <a:pt x="1934945" y="290234"/>
                  <a:pt x="1934442" y="305167"/>
                  <a:pt x="1930400" y="319315"/>
                </a:cubicBezTo>
                <a:cubicBezTo>
                  <a:pt x="1919892" y="356092"/>
                  <a:pt x="1894114" y="428172"/>
                  <a:pt x="1894114" y="428172"/>
                </a:cubicBezTo>
                <a:cubicBezTo>
                  <a:pt x="1885374" y="489350"/>
                  <a:pt x="1873228" y="569274"/>
                  <a:pt x="1872343" y="624115"/>
                </a:cubicBezTo>
                <a:cubicBezTo>
                  <a:pt x="1870704" y="725731"/>
                  <a:pt x="1873261" y="827484"/>
                  <a:pt x="1879600" y="928915"/>
                </a:cubicBezTo>
                <a:cubicBezTo>
                  <a:pt x="1880554" y="944184"/>
                  <a:pt x="1889911" y="957747"/>
                  <a:pt x="1894114" y="972457"/>
                </a:cubicBezTo>
                <a:lnTo>
                  <a:pt x="1908629" y="1023257"/>
                </a:lnTo>
                <a:cubicBezTo>
                  <a:pt x="1906210" y="1066800"/>
                  <a:pt x="1910356" y="1111211"/>
                  <a:pt x="1901372" y="1153886"/>
                </a:cubicBezTo>
                <a:cubicBezTo>
                  <a:pt x="1899796" y="1161372"/>
                  <a:pt x="1887021" y="1159288"/>
                  <a:pt x="1879600" y="1161143"/>
                </a:cubicBezTo>
                <a:cubicBezTo>
                  <a:pt x="1751120" y="1193262"/>
                  <a:pt x="1962148" y="1134446"/>
                  <a:pt x="1792514" y="1182915"/>
                </a:cubicBezTo>
                <a:cubicBezTo>
                  <a:pt x="1785257" y="1190172"/>
                  <a:pt x="1778844" y="1198385"/>
                  <a:pt x="1770743" y="1204686"/>
                </a:cubicBezTo>
                <a:cubicBezTo>
                  <a:pt x="1756973" y="1215396"/>
                  <a:pt x="1727200" y="1233715"/>
                  <a:pt x="1727200" y="1233715"/>
                </a:cubicBezTo>
                <a:cubicBezTo>
                  <a:pt x="1722362" y="1243391"/>
                  <a:pt x="1719612" y="1254432"/>
                  <a:pt x="1712686" y="1262743"/>
                </a:cubicBezTo>
                <a:cubicBezTo>
                  <a:pt x="1707102" y="1269443"/>
                  <a:pt x="1698715" y="1273356"/>
                  <a:pt x="1690914" y="1277257"/>
                </a:cubicBezTo>
                <a:cubicBezTo>
                  <a:pt x="1680497" y="1282466"/>
                  <a:pt x="1649423" y="1289445"/>
                  <a:pt x="1640114" y="1291772"/>
                </a:cubicBezTo>
                <a:cubicBezTo>
                  <a:pt x="1632857" y="1299029"/>
                  <a:pt x="1624644" y="1305442"/>
                  <a:pt x="1618343" y="1313543"/>
                </a:cubicBezTo>
                <a:cubicBezTo>
                  <a:pt x="1608718" y="1325918"/>
                  <a:pt x="1586884" y="1368112"/>
                  <a:pt x="1567543" y="1378857"/>
                </a:cubicBezTo>
                <a:cubicBezTo>
                  <a:pt x="1554169" y="1386287"/>
                  <a:pt x="1524000" y="1393372"/>
                  <a:pt x="1524000" y="1393372"/>
                </a:cubicBezTo>
                <a:cubicBezTo>
                  <a:pt x="1516743" y="1400629"/>
                  <a:pt x="1510768" y="1409450"/>
                  <a:pt x="1502229" y="1415143"/>
                </a:cubicBezTo>
                <a:cubicBezTo>
                  <a:pt x="1495864" y="1419386"/>
                  <a:pt x="1487299" y="1418979"/>
                  <a:pt x="1480457" y="1422400"/>
                </a:cubicBezTo>
                <a:cubicBezTo>
                  <a:pt x="1430338" y="1447460"/>
                  <a:pt x="1490075" y="1429068"/>
                  <a:pt x="1429657" y="1444172"/>
                </a:cubicBezTo>
                <a:cubicBezTo>
                  <a:pt x="1422400" y="1451429"/>
                  <a:pt x="1416797" y="1460851"/>
                  <a:pt x="1407886" y="1465943"/>
                </a:cubicBezTo>
                <a:cubicBezTo>
                  <a:pt x="1399226" y="1470891"/>
                  <a:pt x="1388319" y="1470046"/>
                  <a:pt x="1378857" y="1473200"/>
                </a:cubicBezTo>
                <a:cubicBezTo>
                  <a:pt x="1366499" y="1477320"/>
                  <a:pt x="1354769" y="1483141"/>
                  <a:pt x="1342572" y="1487715"/>
                </a:cubicBezTo>
                <a:cubicBezTo>
                  <a:pt x="1335409" y="1490401"/>
                  <a:pt x="1328057" y="1492553"/>
                  <a:pt x="1320800" y="1494972"/>
                </a:cubicBezTo>
                <a:cubicBezTo>
                  <a:pt x="1311124" y="1502229"/>
                  <a:pt x="1302937" y="1512091"/>
                  <a:pt x="1291772" y="1516743"/>
                </a:cubicBezTo>
                <a:cubicBezTo>
                  <a:pt x="1273358" y="1524415"/>
                  <a:pt x="1233714" y="1531257"/>
                  <a:pt x="1233714" y="1531257"/>
                </a:cubicBezTo>
                <a:cubicBezTo>
                  <a:pt x="1214362" y="1540933"/>
                  <a:pt x="1194084" y="1548946"/>
                  <a:pt x="1175657" y="1560286"/>
                </a:cubicBezTo>
                <a:cubicBezTo>
                  <a:pt x="1105739" y="1603313"/>
                  <a:pt x="1167727" y="1579864"/>
                  <a:pt x="1117600" y="1596572"/>
                </a:cubicBezTo>
                <a:cubicBezTo>
                  <a:pt x="1107924" y="1603829"/>
                  <a:pt x="1099073" y="1612342"/>
                  <a:pt x="1088572" y="1618343"/>
                </a:cubicBezTo>
                <a:cubicBezTo>
                  <a:pt x="1081930" y="1622138"/>
                  <a:pt x="1073442" y="1621805"/>
                  <a:pt x="1066800" y="1625600"/>
                </a:cubicBezTo>
                <a:cubicBezTo>
                  <a:pt x="1023583" y="1650296"/>
                  <a:pt x="1051255" y="1639488"/>
                  <a:pt x="1023257" y="1661886"/>
                </a:cubicBezTo>
                <a:cubicBezTo>
                  <a:pt x="1003159" y="1677964"/>
                  <a:pt x="1002711" y="1675992"/>
                  <a:pt x="979714" y="1683657"/>
                </a:cubicBezTo>
                <a:cubicBezTo>
                  <a:pt x="974876" y="1690914"/>
                  <a:pt x="972596" y="1700806"/>
                  <a:pt x="965200" y="1705429"/>
                </a:cubicBezTo>
                <a:cubicBezTo>
                  <a:pt x="952226" y="1713538"/>
                  <a:pt x="935341" y="1713101"/>
                  <a:pt x="921657" y="1719943"/>
                </a:cubicBezTo>
                <a:cubicBezTo>
                  <a:pt x="885787" y="1737878"/>
                  <a:pt x="902892" y="1731036"/>
                  <a:pt x="870857" y="1741715"/>
                </a:cubicBezTo>
                <a:cubicBezTo>
                  <a:pt x="824728" y="1787844"/>
                  <a:pt x="875923" y="1738702"/>
                  <a:pt x="820057" y="1785257"/>
                </a:cubicBezTo>
                <a:cubicBezTo>
                  <a:pt x="803531" y="1799029"/>
                  <a:pt x="805940" y="1804786"/>
                  <a:pt x="783772" y="1814286"/>
                </a:cubicBezTo>
                <a:cubicBezTo>
                  <a:pt x="774604" y="1818215"/>
                  <a:pt x="764333" y="1818803"/>
                  <a:pt x="754743" y="1821543"/>
                </a:cubicBezTo>
                <a:cubicBezTo>
                  <a:pt x="747388" y="1823644"/>
                  <a:pt x="740229" y="1826381"/>
                  <a:pt x="732972" y="1828800"/>
                </a:cubicBezTo>
                <a:cubicBezTo>
                  <a:pt x="725715" y="1836057"/>
                  <a:pt x="719085" y="1844002"/>
                  <a:pt x="711200" y="1850572"/>
                </a:cubicBezTo>
                <a:cubicBezTo>
                  <a:pt x="686589" y="1871082"/>
                  <a:pt x="694612" y="1860791"/>
                  <a:pt x="667657" y="1872343"/>
                </a:cubicBezTo>
                <a:cubicBezTo>
                  <a:pt x="614523" y="1895114"/>
                  <a:pt x="663124" y="1880733"/>
                  <a:pt x="609600" y="1894115"/>
                </a:cubicBezTo>
                <a:lnTo>
                  <a:pt x="551543" y="1937657"/>
                </a:lnTo>
                <a:lnTo>
                  <a:pt x="522514" y="1959429"/>
                </a:lnTo>
                <a:cubicBezTo>
                  <a:pt x="512838" y="1966686"/>
                  <a:pt x="504960" y="1977375"/>
                  <a:pt x="493486" y="1981200"/>
                </a:cubicBezTo>
                <a:lnTo>
                  <a:pt x="471714" y="1988457"/>
                </a:lnTo>
                <a:cubicBezTo>
                  <a:pt x="464457" y="1993295"/>
                  <a:pt x="456643" y="1997388"/>
                  <a:pt x="449943" y="2002972"/>
                </a:cubicBezTo>
                <a:cubicBezTo>
                  <a:pt x="442059" y="2009542"/>
                  <a:pt x="437701" y="2020931"/>
                  <a:pt x="428172" y="2024743"/>
                </a:cubicBezTo>
                <a:cubicBezTo>
                  <a:pt x="412290" y="2031096"/>
                  <a:pt x="394305" y="2029581"/>
                  <a:pt x="377372" y="2032000"/>
                </a:cubicBezTo>
                <a:cubicBezTo>
                  <a:pt x="344093" y="2065279"/>
                  <a:pt x="386549" y="2025883"/>
                  <a:pt x="333829" y="2061029"/>
                </a:cubicBezTo>
                <a:cubicBezTo>
                  <a:pt x="328136" y="2064824"/>
                  <a:pt x="325434" y="2072483"/>
                  <a:pt x="319314" y="2075543"/>
                </a:cubicBezTo>
                <a:cubicBezTo>
                  <a:pt x="305630" y="2082385"/>
                  <a:pt x="275772" y="2090057"/>
                  <a:pt x="275772" y="2090057"/>
                </a:cubicBezTo>
                <a:cubicBezTo>
                  <a:pt x="270934" y="2097314"/>
                  <a:pt x="268068" y="2106380"/>
                  <a:pt x="261257" y="2111829"/>
                </a:cubicBezTo>
                <a:cubicBezTo>
                  <a:pt x="255284" y="2116608"/>
                  <a:pt x="246128" y="2115291"/>
                  <a:pt x="239486" y="2119086"/>
                </a:cubicBezTo>
                <a:cubicBezTo>
                  <a:pt x="228984" y="2125087"/>
                  <a:pt x="221030" y="2134983"/>
                  <a:pt x="210457" y="2140857"/>
                </a:cubicBezTo>
                <a:cubicBezTo>
                  <a:pt x="199070" y="2147183"/>
                  <a:pt x="185824" y="2149546"/>
                  <a:pt x="174172" y="2155372"/>
                </a:cubicBezTo>
                <a:cubicBezTo>
                  <a:pt x="141354" y="2171781"/>
                  <a:pt x="154577" y="2174967"/>
                  <a:pt x="123372" y="2206172"/>
                </a:cubicBezTo>
                <a:cubicBezTo>
                  <a:pt x="117205" y="2212339"/>
                  <a:pt x="107767" y="2214519"/>
                  <a:pt x="101600" y="2220686"/>
                </a:cubicBezTo>
                <a:cubicBezTo>
                  <a:pt x="44651" y="2277635"/>
                  <a:pt x="97777" y="2237639"/>
                  <a:pt x="50800" y="2278743"/>
                </a:cubicBezTo>
                <a:cubicBezTo>
                  <a:pt x="39143" y="2288943"/>
                  <a:pt x="25467" y="2296819"/>
                  <a:pt x="14514" y="2307772"/>
                </a:cubicBezTo>
                <a:cubicBezTo>
                  <a:pt x="8347" y="2313939"/>
                  <a:pt x="0" y="2329543"/>
                  <a:pt x="0" y="232954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Freeform 7"/>
          <p:cNvSpPr/>
          <p:nvPr/>
        </p:nvSpPr>
        <p:spPr>
          <a:xfrm>
            <a:off x="-76200" y="1226457"/>
            <a:ext cx="1858628" cy="3200400"/>
          </a:xfrm>
          <a:custGeom>
            <a:avLst/>
            <a:gdLst>
              <a:gd name="connsiteX0" fmla="*/ 0 w 1858628"/>
              <a:gd name="connsiteY0" fmla="*/ 3200400 h 3200400"/>
              <a:gd name="connsiteX1" fmla="*/ 0 w 1858628"/>
              <a:gd name="connsiteY1" fmla="*/ 3200400 h 3200400"/>
              <a:gd name="connsiteX2" fmla="*/ 43543 w 1858628"/>
              <a:gd name="connsiteY2" fmla="*/ 3120572 h 3200400"/>
              <a:gd name="connsiteX3" fmla="*/ 79828 w 1858628"/>
              <a:gd name="connsiteY3" fmla="*/ 3113314 h 3200400"/>
              <a:gd name="connsiteX4" fmla="*/ 130628 w 1858628"/>
              <a:gd name="connsiteY4" fmla="*/ 3084286 h 3200400"/>
              <a:gd name="connsiteX5" fmla="*/ 152400 w 1858628"/>
              <a:gd name="connsiteY5" fmla="*/ 3062514 h 3200400"/>
              <a:gd name="connsiteX6" fmla="*/ 195943 w 1858628"/>
              <a:gd name="connsiteY6" fmla="*/ 3033486 h 3200400"/>
              <a:gd name="connsiteX7" fmla="*/ 254000 w 1858628"/>
              <a:gd name="connsiteY7" fmla="*/ 2997200 h 3200400"/>
              <a:gd name="connsiteX8" fmla="*/ 275771 w 1858628"/>
              <a:gd name="connsiteY8" fmla="*/ 2968172 h 3200400"/>
              <a:gd name="connsiteX9" fmla="*/ 370114 w 1858628"/>
              <a:gd name="connsiteY9" fmla="*/ 2960914 h 3200400"/>
              <a:gd name="connsiteX10" fmla="*/ 457200 w 1858628"/>
              <a:gd name="connsiteY10" fmla="*/ 2946400 h 3200400"/>
              <a:gd name="connsiteX11" fmla="*/ 515257 w 1858628"/>
              <a:gd name="connsiteY11" fmla="*/ 2931886 h 3200400"/>
              <a:gd name="connsiteX12" fmla="*/ 602343 w 1858628"/>
              <a:gd name="connsiteY12" fmla="*/ 2939143 h 3200400"/>
              <a:gd name="connsiteX13" fmla="*/ 791028 w 1858628"/>
              <a:gd name="connsiteY13" fmla="*/ 2917372 h 3200400"/>
              <a:gd name="connsiteX14" fmla="*/ 805543 w 1858628"/>
              <a:gd name="connsiteY14" fmla="*/ 2902857 h 3200400"/>
              <a:gd name="connsiteX15" fmla="*/ 841828 w 1858628"/>
              <a:gd name="connsiteY15" fmla="*/ 2881086 h 3200400"/>
              <a:gd name="connsiteX16" fmla="*/ 856343 w 1858628"/>
              <a:gd name="connsiteY16" fmla="*/ 2859314 h 3200400"/>
              <a:gd name="connsiteX17" fmla="*/ 907143 w 1858628"/>
              <a:gd name="connsiteY17" fmla="*/ 2823029 h 3200400"/>
              <a:gd name="connsiteX18" fmla="*/ 965200 w 1858628"/>
              <a:gd name="connsiteY18" fmla="*/ 2801257 h 3200400"/>
              <a:gd name="connsiteX19" fmla="*/ 986971 w 1858628"/>
              <a:gd name="connsiteY19" fmla="*/ 2794000 h 3200400"/>
              <a:gd name="connsiteX20" fmla="*/ 1016000 w 1858628"/>
              <a:gd name="connsiteY20" fmla="*/ 2779486 h 3200400"/>
              <a:gd name="connsiteX21" fmla="*/ 1081314 w 1858628"/>
              <a:gd name="connsiteY21" fmla="*/ 2772229 h 3200400"/>
              <a:gd name="connsiteX22" fmla="*/ 1117600 w 1858628"/>
              <a:gd name="connsiteY22" fmla="*/ 2757714 h 3200400"/>
              <a:gd name="connsiteX23" fmla="*/ 1146628 w 1858628"/>
              <a:gd name="connsiteY23" fmla="*/ 2750457 h 3200400"/>
              <a:gd name="connsiteX24" fmla="*/ 1161143 w 1858628"/>
              <a:gd name="connsiteY24" fmla="*/ 2728686 h 3200400"/>
              <a:gd name="connsiteX25" fmla="*/ 1182914 w 1858628"/>
              <a:gd name="connsiteY25" fmla="*/ 2721429 h 3200400"/>
              <a:gd name="connsiteX26" fmla="*/ 1233714 w 1858628"/>
              <a:gd name="connsiteY26" fmla="*/ 2699657 h 3200400"/>
              <a:gd name="connsiteX27" fmla="*/ 1270000 w 1858628"/>
              <a:gd name="connsiteY27" fmla="*/ 2670629 h 3200400"/>
              <a:gd name="connsiteX28" fmla="*/ 1291771 w 1858628"/>
              <a:gd name="connsiteY28" fmla="*/ 2663372 h 3200400"/>
              <a:gd name="connsiteX29" fmla="*/ 1313543 w 1858628"/>
              <a:gd name="connsiteY29" fmla="*/ 2641600 h 3200400"/>
              <a:gd name="connsiteX30" fmla="*/ 1328057 w 1858628"/>
              <a:gd name="connsiteY30" fmla="*/ 2619829 h 3200400"/>
              <a:gd name="connsiteX31" fmla="*/ 1400628 w 1858628"/>
              <a:gd name="connsiteY31" fmla="*/ 2554514 h 3200400"/>
              <a:gd name="connsiteX32" fmla="*/ 1436914 w 1858628"/>
              <a:gd name="connsiteY32" fmla="*/ 2510972 h 3200400"/>
              <a:gd name="connsiteX33" fmla="*/ 1480457 w 1858628"/>
              <a:gd name="connsiteY33" fmla="*/ 2423886 h 3200400"/>
              <a:gd name="connsiteX34" fmla="*/ 1502228 w 1858628"/>
              <a:gd name="connsiteY34" fmla="*/ 2380343 h 3200400"/>
              <a:gd name="connsiteX35" fmla="*/ 1538514 w 1858628"/>
              <a:gd name="connsiteY35" fmla="*/ 2344057 h 3200400"/>
              <a:gd name="connsiteX36" fmla="*/ 1545771 w 1858628"/>
              <a:gd name="connsiteY36" fmla="*/ 2293257 h 3200400"/>
              <a:gd name="connsiteX37" fmla="*/ 1582057 w 1858628"/>
              <a:gd name="connsiteY37" fmla="*/ 2206172 h 3200400"/>
              <a:gd name="connsiteX38" fmla="*/ 1589314 w 1858628"/>
              <a:gd name="connsiteY38" fmla="*/ 2162629 h 3200400"/>
              <a:gd name="connsiteX39" fmla="*/ 1603828 w 1858628"/>
              <a:gd name="connsiteY39" fmla="*/ 2126343 h 3200400"/>
              <a:gd name="connsiteX40" fmla="*/ 1611085 w 1858628"/>
              <a:gd name="connsiteY40" fmla="*/ 2032000 h 3200400"/>
              <a:gd name="connsiteX41" fmla="*/ 1625600 w 1858628"/>
              <a:gd name="connsiteY41" fmla="*/ 2010229 h 3200400"/>
              <a:gd name="connsiteX42" fmla="*/ 1640114 w 1858628"/>
              <a:gd name="connsiteY42" fmla="*/ 1981200 h 3200400"/>
              <a:gd name="connsiteX43" fmla="*/ 1661885 w 1858628"/>
              <a:gd name="connsiteY43" fmla="*/ 1923143 h 3200400"/>
              <a:gd name="connsiteX44" fmla="*/ 1690914 w 1858628"/>
              <a:gd name="connsiteY44" fmla="*/ 1872343 h 3200400"/>
              <a:gd name="connsiteX45" fmla="*/ 1698171 w 1858628"/>
              <a:gd name="connsiteY45" fmla="*/ 1836057 h 3200400"/>
              <a:gd name="connsiteX46" fmla="*/ 1734457 w 1858628"/>
              <a:gd name="connsiteY46" fmla="*/ 1770743 h 3200400"/>
              <a:gd name="connsiteX47" fmla="*/ 1756228 w 1858628"/>
              <a:gd name="connsiteY47" fmla="*/ 1640114 h 3200400"/>
              <a:gd name="connsiteX48" fmla="*/ 1770743 w 1858628"/>
              <a:gd name="connsiteY48" fmla="*/ 1560286 h 3200400"/>
              <a:gd name="connsiteX49" fmla="*/ 1785257 w 1858628"/>
              <a:gd name="connsiteY49" fmla="*/ 1538514 h 3200400"/>
              <a:gd name="connsiteX50" fmla="*/ 1792514 w 1858628"/>
              <a:gd name="connsiteY50" fmla="*/ 1516743 h 3200400"/>
              <a:gd name="connsiteX51" fmla="*/ 1807028 w 1858628"/>
              <a:gd name="connsiteY51" fmla="*/ 1465943 h 3200400"/>
              <a:gd name="connsiteX52" fmla="*/ 1814285 w 1858628"/>
              <a:gd name="connsiteY52" fmla="*/ 1415143 h 3200400"/>
              <a:gd name="connsiteX53" fmla="*/ 1836057 w 1858628"/>
              <a:gd name="connsiteY53" fmla="*/ 1299029 h 3200400"/>
              <a:gd name="connsiteX54" fmla="*/ 1843314 w 1858628"/>
              <a:gd name="connsiteY54" fmla="*/ 1175657 h 3200400"/>
              <a:gd name="connsiteX55" fmla="*/ 1857828 w 1858628"/>
              <a:gd name="connsiteY55" fmla="*/ 1139372 h 3200400"/>
              <a:gd name="connsiteX56" fmla="*/ 1850571 w 1858628"/>
              <a:gd name="connsiteY56" fmla="*/ 442686 h 3200400"/>
              <a:gd name="connsiteX57" fmla="*/ 1836057 w 1858628"/>
              <a:gd name="connsiteY57" fmla="*/ 399143 h 3200400"/>
              <a:gd name="connsiteX58" fmla="*/ 1814285 w 1858628"/>
              <a:gd name="connsiteY58" fmla="*/ 326572 h 3200400"/>
              <a:gd name="connsiteX59" fmla="*/ 1807028 w 1858628"/>
              <a:gd name="connsiteY59" fmla="*/ 283029 h 3200400"/>
              <a:gd name="connsiteX60" fmla="*/ 1792514 w 1858628"/>
              <a:gd name="connsiteY60" fmla="*/ 268514 h 3200400"/>
              <a:gd name="connsiteX61" fmla="*/ 1785257 w 1858628"/>
              <a:gd name="connsiteY61" fmla="*/ 246743 h 3200400"/>
              <a:gd name="connsiteX62" fmla="*/ 1756228 w 1858628"/>
              <a:gd name="connsiteY62" fmla="*/ 58057 h 3200400"/>
              <a:gd name="connsiteX63" fmla="*/ 1748971 w 1858628"/>
              <a:gd name="connsiteY63" fmla="*/ 36286 h 3200400"/>
              <a:gd name="connsiteX64" fmla="*/ 1734457 w 1858628"/>
              <a:gd name="connsiteY64" fmla="*/ 14514 h 3200400"/>
              <a:gd name="connsiteX65" fmla="*/ 1727200 w 1858628"/>
              <a:gd name="connsiteY65"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58628" h="3200400">
                <a:moveTo>
                  <a:pt x="0" y="3200400"/>
                </a:moveTo>
                <a:lnTo>
                  <a:pt x="0" y="3200400"/>
                </a:lnTo>
                <a:cubicBezTo>
                  <a:pt x="8467" y="3177822"/>
                  <a:pt x="15552" y="3134568"/>
                  <a:pt x="43543" y="3120572"/>
                </a:cubicBezTo>
                <a:cubicBezTo>
                  <a:pt x="54575" y="3115056"/>
                  <a:pt x="67733" y="3115733"/>
                  <a:pt x="79828" y="3113314"/>
                </a:cubicBezTo>
                <a:cubicBezTo>
                  <a:pt x="116995" y="3076150"/>
                  <a:pt x="62402" y="3126928"/>
                  <a:pt x="130628" y="3084286"/>
                </a:cubicBezTo>
                <a:cubicBezTo>
                  <a:pt x="139331" y="3078846"/>
                  <a:pt x="144299" y="3068815"/>
                  <a:pt x="152400" y="3062514"/>
                </a:cubicBezTo>
                <a:cubicBezTo>
                  <a:pt x="166169" y="3051805"/>
                  <a:pt x="181429" y="3043162"/>
                  <a:pt x="195943" y="3033486"/>
                </a:cubicBezTo>
                <a:cubicBezTo>
                  <a:pt x="230758" y="2981260"/>
                  <a:pt x="181458" y="3045561"/>
                  <a:pt x="254000" y="2997200"/>
                </a:cubicBezTo>
                <a:cubicBezTo>
                  <a:pt x="264064" y="2990491"/>
                  <a:pt x="264227" y="2971780"/>
                  <a:pt x="275771" y="2968172"/>
                </a:cubicBezTo>
                <a:cubicBezTo>
                  <a:pt x="305876" y="2958764"/>
                  <a:pt x="338666" y="2963333"/>
                  <a:pt x="370114" y="2960914"/>
                </a:cubicBezTo>
                <a:cubicBezTo>
                  <a:pt x="399143" y="2956076"/>
                  <a:pt x="428342" y="2952171"/>
                  <a:pt x="457200" y="2946400"/>
                </a:cubicBezTo>
                <a:cubicBezTo>
                  <a:pt x="476761" y="2942488"/>
                  <a:pt x="515257" y="2931886"/>
                  <a:pt x="515257" y="2931886"/>
                </a:cubicBezTo>
                <a:cubicBezTo>
                  <a:pt x="544286" y="2934305"/>
                  <a:pt x="573226" y="2939999"/>
                  <a:pt x="602343" y="2939143"/>
                </a:cubicBezTo>
                <a:cubicBezTo>
                  <a:pt x="724654" y="2935546"/>
                  <a:pt x="718981" y="2935384"/>
                  <a:pt x="791028" y="2917372"/>
                </a:cubicBezTo>
                <a:cubicBezTo>
                  <a:pt x="795866" y="2912534"/>
                  <a:pt x="799975" y="2906834"/>
                  <a:pt x="805543" y="2902857"/>
                </a:cubicBezTo>
                <a:cubicBezTo>
                  <a:pt x="817021" y="2894659"/>
                  <a:pt x="831119" y="2890265"/>
                  <a:pt x="841828" y="2881086"/>
                </a:cubicBezTo>
                <a:cubicBezTo>
                  <a:pt x="848450" y="2875410"/>
                  <a:pt x="850667" y="2865936"/>
                  <a:pt x="856343" y="2859314"/>
                </a:cubicBezTo>
                <a:cubicBezTo>
                  <a:pt x="883893" y="2827172"/>
                  <a:pt x="876239" y="2833330"/>
                  <a:pt x="907143" y="2823029"/>
                </a:cubicBezTo>
                <a:cubicBezTo>
                  <a:pt x="942981" y="2799135"/>
                  <a:pt x="914981" y="2813811"/>
                  <a:pt x="965200" y="2801257"/>
                </a:cubicBezTo>
                <a:cubicBezTo>
                  <a:pt x="972621" y="2799402"/>
                  <a:pt x="979940" y="2797013"/>
                  <a:pt x="986971" y="2794000"/>
                </a:cubicBezTo>
                <a:cubicBezTo>
                  <a:pt x="996915" y="2789738"/>
                  <a:pt x="1005459" y="2781919"/>
                  <a:pt x="1016000" y="2779486"/>
                </a:cubicBezTo>
                <a:cubicBezTo>
                  <a:pt x="1037344" y="2774560"/>
                  <a:pt x="1059543" y="2774648"/>
                  <a:pt x="1081314" y="2772229"/>
                </a:cubicBezTo>
                <a:cubicBezTo>
                  <a:pt x="1093409" y="2767391"/>
                  <a:pt x="1105241" y="2761834"/>
                  <a:pt x="1117600" y="2757714"/>
                </a:cubicBezTo>
                <a:cubicBezTo>
                  <a:pt x="1127062" y="2754560"/>
                  <a:pt x="1138329" y="2755989"/>
                  <a:pt x="1146628" y="2750457"/>
                </a:cubicBezTo>
                <a:cubicBezTo>
                  <a:pt x="1153885" y="2745619"/>
                  <a:pt x="1154332" y="2734135"/>
                  <a:pt x="1161143" y="2728686"/>
                </a:cubicBezTo>
                <a:cubicBezTo>
                  <a:pt x="1167116" y="2723907"/>
                  <a:pt x="1175812" y="2724270"/>
                  <a:pt x="1182914" y="2721429"/>
                </a:cubicBezTo>
                <a:cubicBezTo>
                  <a:pt x="1200019" y="2714587"/>
                  <a:pt x="1217236" y="2707896"/>
                  <a:pt x="1233714" y="2699657"/>
                </a:cubicBezTo>
                <a:cubicBezTo>
                  <a:pt x="1320863" y="2656082"/>
                  <a:pt x="1202495" y="2711131"/>
                  <a:pt x="1270000" y="2670629"/>
                </a:cubicBezTo>
                <a:cubicBezTo>
                  <a:pt x="1276559" y="2666693"/>
                  <a:pt x="1284514" y="2665791"/>
                  <a:pt x="1291771" y="2663372"/>
                </a:cubicBezTo>
                <a:cubicBezTo>
                  <a:pt x="1299028" y="2656115"/>
                  <a:pt x="1306973" y="2649485"/>
                  <a:pt x="1313543" y="2641600"/>
                </a:cubicBezTo>
                <a:cubicBezTo>
                  <a:pt x="1319127" y="2634900"/>
                  <a:pt x="1321890" y="2625996"/>
                  <a:pt x="1328057" y="2619829"/>
                </a:cubicBezTo>
                <a:cubicBezTo>
                  <a:pt x="1362904" y="2584981"/>
                  <a:pt x="1362465" y="2630835"/>
                  <a:pt x="1400628" y="2554514"/>
                </a:cubicBezTo>
                <a:cubicBezTo>
                  <a:pt x="1419044" y="2517685"/>
                  <a:pt x="1406142" y="2531487"/>
                  <a:pt x="1436914" y="2510972"/>
                </a:cubicBezTo>
                <a:cubicBezTo>
                  <a:pt x="1461930" y="2435920"/>
                  <a:pt x="1442457" y="2461884"/>
                  <a:pt x="1480457" y="2423886"/>
                </a:cubicBezTo>
                <a:cubicBezTo>
                  <a:pt x="1487308" y="2403331"/>
                  <a:pt x="1487078" y="2397658"/>
                  <a:pt x="1502228" y="2380343"/>
                </a:cubicBezTo>
                <a:cubicBezTo>
                  <a:pt x="1513492" y="2367470"/>
                  <a:pt x="1538514" y="2344057"/>
                  <a:pt x="1538514" y="2344057"/>
                </a:cubicBezTo>
                <a:cubicBezTo>
                  <a:pt x="1540933" y="2327124"/>
                  <a:pt x="1540620" y="2309568"/>
                  <a:pt x="1545771" y="2293257"/>
                </a:cubicBezTo>
                <a:cubicBezTo>
                  <a:pt x="1555241" y="2263269"/>
                  <a:pt x="1582057" y="2206172"/>
                  <a:pt x="1582057" y="2206172"/>
                </a:cubicBezTo>
                <a:cubicBezTo>
                  <a:pt x="1584476" y="2191658"/>
                  <a:pt x="1585442" y="2176825"/>
                  <a:pt x="1589314" y="2162629"/>
                </a:cubicBezTo>
                <a:cubicBezTo>
                  <a:pt x="1592742" y="2150061"/>
                  <a:pt x="1601686" y="2139193"/>
                  <a:pt x="1603828" y="2126343"/>
                </a:cubicBezTo>
                <a:cubicBezTo>
                  <a:pt x="1609013" y="2095232"/>
                  <a:pt x="1605272" y="2063000"/>
                  <a:pt x="1611085" y="2032000"/>
                </a:cubicBezTo>
                <a:cubicBezTo>
                  <a:pt x="1612692" y="2023427"/>
                  <a:pt x="1621273" y="2017802"/>
                  <a:pt x="1625600" y="2010229"/>
                </a:cubicBezTo>
                <a:cubicBezTo>
                  <a:pt x="1630967" y="2000836"/>
                  <a:pt x="1635276" y="1990876"/>
                  <a:pt x="1640114" y="1981200"/>
                </a:cubicBezTo>
                <a:cubicBezTo>
                  <a:pt x="1658518" y="1889175"/>
                  <a:pt x="1633856" y="1988542"/>
                  <a:pt x="1661885" y="1923143"/>
                </a:cubicBezTo>
                <a:cubicBezTo>
                  <a:pt x="1683815" y="1871975"/>
                  <a:pt x="1649555" y="1913702"/>
                  <a:pt x="1690914" y="1872343"/>
                </a:cubicBezTo>
                <a:cubicBezTo>
                  <a:pt x="1693333" y="1860248"/>
                  <a:pt x="1694270" y="1847759"/>
                  <a:pt x="1698171" y="1836057"/>
                </a:cubicBezTo>
                <a:cubicBezTo>
                  <a:pt x="1703377" y="1820440"/>
                  <a:pt x="1727481" y="1782369"/>
                  <a:pt x="1734457" y="1770743"/>
                </a:cubicBezTo>
                <a:cubicBezTo>
                  <a:pt x="1750840" y="1574137"/>
                  <a:pt x="1728377" y="1760806"/>
                  <a:pt x="1756228" y="1640114"/>
                </a:cubicBezTo>
                <a:cubicBezTo>
                  <a:pt x="1760155" y="1623098"/>
                  <a:pt x="1762100" y="1580452"/>
                  <a:pt x="1770743" y="1560286"/>
                </a:cubicBezTo>
                <a:cubicBezTo>
                  <a:pt x="1774179" y="1552269"/>
                  <a:pt x="1781356" y="1546315"/>
                  <a:pt x="1785257" y="1538514"/>
                </a:cubicBezTo>
                <a:cubicBezTo>
                  <a:pt x="1788678" y="1531672"/>
                  <a:pt x="1790316" y="1524070"/>
                  <a:pt x="1792514" y="1516743"/>
                </a:cubicBezTo>
                <a:cubicBezTo>
                  <a:pt x="1797574" y="1499875"/>
                  <a:pt x="1803338" y="1483163"/>
                  <a:pt x="1807028" y="1465943"/>
                </a:cubicBezTo>
                <a:cubicBezTo>
                  <a:pt x="1810612" y="1449217"/>
                  <a:pt x="1811354" y="1431995"/>
                  <a:pt x="1814285" y="1415143"/>
                </a:cubicBezTo>
                <a:cubicBezTo>
                  <a:pt x="1821032" y="1376346"/>
                  <a:pt x="1828800" y="1337734"/>
                  <a:pt x="1836057" y="1299029"/>
                </a:cubicBezTo>
                <a:cubicBezTo>
                  <a:pt x="1838476" y="1257905"/>
                  <a:pt x="1837748" y="1216474"/>
                  <a:pt x="1843314" y="1175657"/>
                </a:cubicBezTo>
                <a:cubicBezTo>
                  <a:pt x="1845074" y="1162750"/>
                  <a:pt x="1857699" y="1152398"/>
                  <a:pt x="1857828" y="1139372"/>
                </a:cubicBezTo>
                <a:cubicBezTo>
                  <a:pt x="1860127" y="907142"/>
                  <a:pt x="1857399" y="674827"/>
                  <a:pt x="1850571" y="442686"/>
                </a:cubicBezTo>
                <a:cubicBezTo>
                  <a:pt x="1850121" y="427393"/>
                  <a:pt x="1840556" y="413766"/>
                  <a:pt x="1836057" y="399143"/>
                </a:cubicBezTo>
                <a:cubicBezTo>
                  <a:pt x="1802858" y="291244"/>
                  <a:pt x="1834316" y="386657"/>
                  <a:pt x="1814285" y="326572"/>
                </a:cubicBezTo>
                <a:cubicBezTo>
                  <a:pt x="1811866" y="312058"/>
                  <a:pt x="1812194" y="296807"/>
                  <a:pt x="1807028" y="283029"/>
                </a:cubicBezTo>
                <a:cubicBezTo>
                  <a:pt x="1804626" y="276622"/>
                  <a:pt x="1796034" y="274381"/>
                  <a:pt x="1792514" y="268514"/>
                </a:cubicBezTo>
                <a:cubicBezTo>
                  <a:pt x="1788578" y="261955"/>
                  <a:pt x="1787676" y="254000"/>
                  <a:pt x="1785257" y="246743"/>
                </a:cubicBezTo>
                <a:cubicBezTo>
                  <a:pt x="1776388" y="181702"/>
                  <a:pt x="1773865" y="119789"/>
                  <a:pt x="1756228" y="58057"/>
                </a:cubicBezTo>
                <a:cubicBezTo>
                  <a:pt x="1754127" y="50702"/>
                  <a:pt x="1752392" y="43128"/>
                  <a:pt x="1748971" y="36286"/>
                </a:cubicBezTo>
                <a:cubicBezTo>
                  <a:pt x="1745070" y="28485"/>
                  <a:pt x="1738944" y="21993"/>
                  <a:pt x="1734457" y="14514"/>
                </a:cubicBezTo>
                <a:cubicBezTo>
                  <a:pt x="1731674" y="9876"/>
                  <a:pt x="1729619" y="4838"/>
                  <a:pt x="1727200"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9" name="TextBox 8"/>
          <p:cNvSpPr txBox="1"/>
          <p:nvPr/>
        </p:nvSpPr>
        <p:spPr>
          <a:xfrm>
            <a:off x="1447800" y="4876800"/>
            <a:ext cx="838200" cy="369332"/>
          </a:xfrm>
          <a:prstGeom prst="rect">
            <a:avLst/>
          </a:prstGeom>
          <a:noFill/>
        </p:spPr>
        <p:txBody>
          <a:bodyPr wrap="square" rtlCol="0">
            <a:spAutoFit/>
          </a:bodyPr>
          <a:lstStyle/>
          <a:p>
            <a:r>
              <a:rPr lang="en-US" dirty="0"/>
              <a:t>Fire 1</a:t>
            </a:r>
          </a:p>
        </p:txBody>
      </p:sp>
      <p:sp>
        <p:nvSpPr>
          <p:cNvPr id="10" name="TextBox 9"/>
          <p:cNvSpPr txBox="1"/>
          <p:nvPr/>
        </p:nvSpPr>
        <p:spPr>
          <a:xfrm>
            <a:off x="2971800" y="1169565"/>
            <a:ext cx="838200" cy="369332"/>
          </a:xfrm>
          <a:prstGeom prst="rect">
            <a:avLst/>
          </a:prstGeom>
          <a:noFill/>
        </p:spPr>
        <p:txBody>
          <a:bodyPr wrap="square" rtlCol="0">
            <a:spAutoFit/>
          </a:bodyPr>
          <a:lstStyle/>
          <a:p>
            <a:r>
              <a:rPr lang="en-US" dirty="0"/>
              <a:t>Fire 2</a:t>
            </a:r>
          </a:p>
        </p:txBody>
      </p:sp>
      <p:sp>
        <p:nvSpPr>
          <p:cNvPr id="11" name="TextBox 10"/>
          <p:cNvSpPr txBox="1"/>
          <p:nvPr/>
        </p:nvSpPr>
        <p:spPr>
          <a:xfrm>
            <a:off x="7696200" y="3244725"/>
            <a:ext cx="838200" cy="369332"/>
          </a:xfrm>
          <a:prstGeom prst="rect">
            <a:avLst/>
          </a:prstGeom>
          <a:noFill/>
        </p:spPr>
        <p:txBody>
          <a:bodyPr wrap="square" rtlCol="0">
            <a:spAutoFit/>
          </a:bodyPr>
          <a:lstStyle/>
          <a:p>
            <a:r>
              <a:rPr lang="en-US" dirty="0"/>
              <a:t>Fire 3</a:t>
            </a:r>
          </a:p>
        </p:txBody>
      </p:sp>
      <p:sp>
        <p:nvSpPr>
          <p:cNvPr id="12" name="TextBox 11"/>
          <p:cNvSpPr txBox="1"/>
          <p:nvPr/>
        </p:nvSpPr>
        <p:spPr>
          <a:xfrm>
            <a:off x="589643" y="1710235"/>
            <a:ext cx="914400" cy="369332"/>
          </a:xfrm>
          <a:prstGeom prst="rect">
            <a:avLst/>
          </a:prstGeom>
          <a:noFill/>
        </p:spPr>
        <p:txBody>
          <a:bodyPr wrap="square" rtlCol="0">
            <a:spAutoFit/>
          </a:bodyPr>
          <a:lstStyle/>
          <a:p>
            <a:r>
              <a:rPr lang="en-US" dirty="0"/>
              <a:t>EMS 2</a:t>
            </a:r>
          </a:p>
        </p:txBody>
      </p:sp>
      <p:sp>
        <p:nvSpPr>
          <p:cNvPr id="13" name="TextBox 12"/>
          <p:cNvSpPr txBox="1"/>
          <p:nvPr/>
        </p:nvSpPr>
        <p:spPr>
          <a:xfrm>
            <a:off x="3287486" y="2826657"/>
            <a:ext cx="914400" cy="369332"/>
          </a:xfrm>
          <a:prstGeom prst="rect">
            <a:avLst/>
          </a:prstGeom>
          <a:noFill/>
        </p:spPr>
        <p:txBody>
          <a:bodyPr wrap="square" rtlCol="0">
            <a:spAutoFit/>
          </a:bodyPr>
          <a:lstStyle/>
          <a:p>
            <a:r>
              <a:rPr lang="en-US" dirty="0"/>
              <a:t>EMS 1</a:t>
            </a:r>
          </a:p>
        </p:txBody>
      </p:sp>
      <p:sp>
        <p:nvSpPr>
          <p:cNvPr id="14" name="TextBox 13"/>
          <p:cNvSpPr txBox="1"/>
          <p:nvPr/>
        </p:nvSpPr>
        <p:spPr>
          <a:xfrm>
            <a:off x="3686628" y="646019"/>
            <a:ext cx="1113971" cy="369332"/>
          </a:xfrm>
          <a:prstGeom prst="rect">
            <a:avLst/>
          </a:prstGeom>
          <a:noFill/>
        </p:spPr>
        <p:txBody>
          <a:bodyPr wrap="square" rtlCol="0">
            <a:spAutoFit/>
          </a:bodyPr>
          <a:lstStyle/>
          <a:p>
            <a:r>
              <a:rPr lang="en-US" dirty="0"/>
              <a:t>Police 1</a:t>
            </a:r>
          </a:p>
        </p:txBody>
      </p:sp>
      <p:graphicFrame>
        <p:nvGraphicFramePr>
          <p:cNvPr id="15" name="Table 14"/>
          <p:cNvGraphicFramePr>
            <a:graphicFrameLocks noGrp="1"/>
          </p:cNvGraphicFramePr>
          <p:nvPr>
            <p:extLst>
              <p:ext uri="{D42A27DB-BD31-4B8C-83A1-F6EECF244321}">
                <p14:modId xmlns:p14="http://schemas.microsoft.com/office/powerpoint/2010/main" val="3631882752"/>
              </p:ext>
            </p:extLst>
          </p:nvPr>
        </p:nvGraphicFramePr>
        <p:xfrm>
          <a:off x="2300514" y="4524742"/>
          <a:ext cx="1128486" cy="1483360"/>
        </p:xfrm>
        <a:graphic>
          <a:graphicData uri="http://schemas.openxmlformats.org/drawingml/2006/table">
            <a:tbl>
              <a:tblPr firstRow="1" bandRow="1">
                <a:tableStyleId>{5C22544A-7EE6-4342-B048-85BDC9FD1C3A}</a:tableStyleId>
              </a:tblPr>
              <a:tblGrid>
                <a:gridCol w="1128486">
                  <a:extLst>
                    <a:ext uri="{9D8B030D-6E8A-4147-A177-3AD203B41FA5}">
                      <a16:colId xmlns:a16="http://schemas.microsoft.com/office/drawing/2014/main" val="20000"/>
                    </a:ext>
                  </a:extLst>
                </a:gridCol>
              </a:tblGrid>
              <a:tr h="370840">
                <a:tc>
                  <a:txBody>
                    <a:bodyPr/>
                    <a:lstStyle/>
                    <a:p>
                      <a:pPr algn="ctr"/>
                      <a:r>
                        <a:rPr lang="en-US" dirty="0"/>
                        <a:t>ESZ 1</a:t>
                      </a:r>
                    </a:p>
                  </a:txBody>
                  <a:tcPr anchor="ctr"/>
                </a:tc>
                <a:extLst>
                  <a:ext uri="{0D108BD9-81ED-4DB2-BD59-A6C34878D82A}">
                    <a16:rowId xmlns:a16="http://schemas.microsoft.com/office/drawing/2014/main" val="10000"/>
                  </a:ext>
                </a:extLst>
              </a:tr>
              <a:tr h="370840">
                <a:tc>
                  <a:txBody>
                    <a:bodyPr/>
                    <a:lstStyle/>
                    <a:p>
                      <a:pPr algn="ctr"/>
                      <a:r>
                        <a:rPr lang="en-US" dirty="0"/>
                        <a:t>Police 1</a:t>
                      </a:r>
                    </a:p>
                  </a:txBody>
                  <a:tcPr anchor="ctr"/>
                </a:tc>
                <a:extLst>
                  <a:ext uri="{0D108BD9-81ED-4DB2-BD59-A6C34878D82A}">
                    <a16:rowId xmlns:a16="http://schemas.microsoft.com/office/drawing/2014/main" val="10001"/>
                  </a:ext>
                </a:extLst>
              </a:tr>
              <a:tr h="370840">
                <a:tc>
                  <a:txBody>
                    <a:bodyPr/>
                    <a:lstStyle/>
                    <a:p>
                      <a:pPr algn="ctr"/>
                      <a:r>
                        <a:rPr lang="en-US" dirty="0"/>
                        <a:t>Fire 1</a:t>
                      </a:r>
                    </a:p>
                  </a:txBody>
                  <a:tcPr anchor="ctr"/>
                </a:tc>
                <a:extLst>
                  <a:ext uri="{0D108BD9-81ED-4DB2-BD59-A6C34878D82A}">
                    <a16:rowId xmlns:a16="http://schemas.microsoft.com/office/drawing/2014/main" val="10002"/>
                  </a:ext>
                </a:extLst>
              </a:tr>
              <a:tr h="370840">
                <a:tc>
                  <a:txBody>
                    <a:bodyPr/>
                    <a:lstStyle/>
                    <a:p>
                      <a:pPr algn="ctr"/>
                      <a:r>
                        <a:rPr lang="en-US" dirty="0"/>
                        <a:t>EMS 1</a:t>
                      </a:r>
                    </a:p>
                  </a:txBody>
                  <a:tcPr anchor="ctr"/>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166127"/>
              </p:ext>
            </p:extLst>
          </p:nvPr>
        </p:nvGraphicFramePr>
        <p:xfrm>
          <a:off x="127799" y="2193087"/>
          <a:ext cx="1128486" cy="1483360"/>
        </p:xfrm>
        <a:graphic>
          <a:graphicData uri="http://schemas.openxmlformats.org/drawingml/2006/table">
            <a:tbl>
              <a:tblPr firstRow="1" bandRow="1">
                <a:tableStyleId>{5C22544A-7EE6-4342-B048-85BDC9FD1C3A}</a:tableStyleId>
              </a:tblPr>
              <a:tblGrid>
                <a:gridCol w="1128486">
                  <a:extLst>
                    <a:ext uri="{9D8B030D-6E8A-4147-A177-3AD203B41FA5}">
                      <a16:colId xmlns:a16="http://schemas.microsoft.com/office/drawing/2014/main" val="20000"/>
                    </a:ext>
                  </a:extLst>
                </a:gridCol>
              </a:tblGrid>
              <a:tr h="370840">
                <a:tc>
                  <a:txBody>
                    <a:bodyPr/>
                    <a:lstStyle/>
                    <a:p>
                      <a:pPr algn="ctr"/>
                      <a:r>
                        <a:rPr lang="en-US" dirty="0"/>
                        <a:t>ESZ 2</a:t>
                      </a:r>
                    </a:p>
                  </a:txBody>
                  <a:tcPr anchor="ctr"/>
                </a:tc>
                <a:extLst>
                  <a:ext uri="{0D108BD9-81ED-4DB2-BD59-A6C34878D82A}">
                    <a16:rowId xmlns:a16="http://schemas.microsoft.com/office/drawing/2014/main" val="10000"/>
                  </a:ext>
                </a:extLst>
              </a:tr>
              <a:tr h="370840">
                <a:tc>
                  <a:txBody>
                    <a:bodyPr/>
                    <a:lstStyle/>
                    <a:p>
                      <a:pPr algn="ctr"/>
                      <a:r>
                        <a:rPr lang="en-US" dirty="0"/>
                        <a:t>Police 1</a:t>
                      </a:r>
                    </a:p>
                  </a:txBody>
                  <a:tcPr anchor="ctr"/>
                </a:tc>
                <a:extLst>
                  <a:ext uri="{0D108BD9-81ED-4DB2-BD59-A6C34878D82A}">
                    <a16:rowId xmlns:a16="http://schemas.microsoft.com/office/drawing/2014/main" val="10001"/>
                  </a:ext>
                </a:extLst>
              </a:tr>
              <a:tr h="370840">
                <a:tc>
                  <a:txBody>
                    <a:bodyPr/>
                    <a:lstStyle/>
                    <a:p>
                      <a:pPr algn="ctr"/>
                      <a:r>
                        <a:rPr lang="en-US" dirty="0"/>
                        <a:t>Fire 2</a:t>
                      </a:r>
                    </a:p>
                  </a:txBody>
                  <a:tcPr anchor="ctr"/>
                </a:tc>
                <a:extLst>
                  <a:ext uri="{0D108BD9-81ED-4DB2-BD59-A6C34878D82A}">
                    <a16:rowId xmlns:a16="http://schemas.microsoft.com/office/drawing/2014/main" val="10002"/>
                  </a:ext>
                </a:extLst>
              </a:tr>
              <a:tr h="370840">
                <a:tc>
                  <a:txBody>
                    <a:bodyPr/>
                    <a:lstStyle/>
                    <a:p>
                      <a:pPr algn="ctr"/>
                      <a:r>
                        <a:rPr lang="en-US" dirty="0"/>
                        <a:t>EMS 2</a:t>
                      </a:r>
                    </a:p>
                  </a:txBody>
                  <a:tcPr anchor="ctr"/>
                </a:tc>
                <a:extLst>
                  <a:ext uri="{0D108BD9-81ED-4DB2-BD59-A6C34878D82A}">
                    <a16:rowId xmlns:a16="http://schemas.microsoft.com/office/drawing/2014/main" val="1000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324049528"/>
              </p:ext>
            </p:extLst>
          </p:nvPr>
        </p:nvGraphicFramePr>
        <p:xfrm>
          <a:off x="3739507" y="1209575"/>
          <a:ext cx="1128486" cy="1483360"/>
        </p:xfrm>
        <a:graphic>
          <a:graphicData uri="http://schemas.openxmlformats.org/drawingml/2006/table">
            <a:tbl>
              <a:tblPr firstRow="1" bandRow="1">
                <a:tableStyleId>{5C22544A-7EE6-4342-B048-85BDC9FD1C3A}</a:tableStyleId>
              </a:tblPr>
              <a:tblGrid>
                <a:gridCol w="1128486">
                  <a:extLst>
                    <a:ext uri="{9D8B030D-6E8A-4147-A177-3AD203B41FA5}">
                      <a16:colId xmlns:a16="http://schemas.microsoft.com/office/drawing/2014/main" val="20000"/>
                    </a:ext>
                  </a:extLst>
                </a:gridCol>
              </a:tblGrid>
              <a:tr h="370840">
                <a:tc>
                  <a:txBody>
                    <a:bodyPr/>
                    <a:lstStyle/>
                    <a:p>
                      <a:pPr algn="ctr"/>
                      <a:r>
                        <a:rPr lang="en-US" dirty="0"/>
                        <a:t>ESZ</a:t>
                      </a:r>
                      <a:r>
                        <a:rPr lang="en-US" baseline="0" dirty="0"/>
                        <a:t> 3</a:t>
                      </a:r>
                      <a:endParaRPr lang="en-US" dirty="0"/>
                    </a:p>
                  </a:txBody>
                  <a:tcPr anchor="ctr"/>
                </a:tc>
                <a:extLst>
                  <a:ext uri="{0D108BD9-81ED-4DB2-BD59-A6C34878D82A}">
                    <a16:rowId xmlns:a16="http://schemas.microsoft.com/office/drawing/2014/main" val="10000"/>
                  </a:ext>
                </a:extLst>
              </a:tr>
              <a:tr h="370840">
                <a:tc>
                  <a:txBody>
                    <a:bodyPr/>
                    <a:lstStyle/>
                    <a:p>
                      <a:pPr algn="ctr"/>
                      <a:r>
                        <a:rPr lang="en-US" dirty="0"/>
                        <a:t>Police 1</a:t>
                      </a:r>
                    </a:p>
                  </a:txBody>
                  <a:tcPr anchor="ctr"/>
                </a:tc>
                <a:extLst>
                  <a:ext uri="{0D108BD9-81ED-4DB2-BD59-A6C34878D82A}">
                    <a16:rowId xmlns:a16="http://schemas.microsoft.com/office/drawing/2014/main" val="10001"/>
                  </a:ext>
                </a:extLst>
              </a:tr>
              <a:tr h="370840">
                <a:tc>
                  <a:txBody>
                    <a:bodyPr/>
                    <a:lstStyle/>
                    <a:p>
                      <a:pPr algn="ctr"/>
                      <a:r>
                        <a:rPr lang="en-US" dirty="0"/>
                        <a:t>Fire 2</a:t>
                      </a:r>
                    </a:p>
                  </a:txBody>
                  <a:tcPr anchor="ctr"/>
                </a:tc>
                <a:extLst>
                  <a:ext uri="{0D108BD9-81ED-4DB2-BD59-A6C34878D82A}">
                    <a16:rowId xmlns:a16="http://schemas.microsoft.com/office/drawing/2014/main" val="10002"/>
                  </a:ext>
                </a:extLst>
              </a:tr>
              <a:tr h="370840">
                <a:tc>
                  <a:txBody>
                    <a:bodyPr/>
                    <a:lstStyle/>
                    <a:p>
                      <a:pPr algn="ctr"/>
                      <a:r>
                        <a:rPr lang="en-US" dirty="0"/>
                        <a:t>EMS 1</a:t>
                      </a:r>
                    </a:p>
                  </a:txBody>
                  <a:tcPr anchor="ctr"/>
                </a:tc>
                <a:extLst>
                  <a:ext uri="{0D108BD9-81ED-4DB2-BD59-A6C34878D82A}">
                    <a16:rowId xmlns:a16="http://schemas.microsoft.com/office/drawing/2014/main" val="1000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82326560"/>
              </p:ext>
            </p:extLst>
          </p:nvPr>
        </p:nvGraphicFramePr>
        <p:xfrm>
          <a:off x="5787571" y="3006490"/>
          <a:ext cx="1128486" cy="1483360"/>
        </p:xfrm>
        <a:graphic>
          <a:graphicData uri="http://schemas.openxmlformats.org/drawingml/2006/table">
            <a:tbl>
              <a:tblPr firstRow="1" bandRow="1">
                <a:tableStyleId>{5C22544A-7EE6-4342-B048-85BDC9FD1C3A}</a:tableStyleId>
              </a:tblPr>
              <a:tblGrid>
                <a:gridCol w="1128486">
                  <a:extLst>
                    <a:ext uri="{9D8B030D-6E8A-4147-A177-3AD203B41FA5}">
                      <a16:colId xmlns:a16="http://schemas.microsoft.com/office/drawing/2014/main" val="20000"/>
                    </a:ext>
                  </a:extLst>
                </a:gridCol>
              </a:tblGrid>
              <a:tr h="370840">
                <a:tc>
                  <a:txBody>
                    <a:bodyPr/>
                    <a:lstStyle/>
                    <a:p>
                      <a:pPr algn="ctr"/>
                      <a:r>
                        <a:rPr lang="en-US" dirty="0"/>
                        <a:t>ESZ 4</a:t>
                      </a:r>
                    </a:p>
                  </a:txBody>
                  <a:tcPr anchor="ctr"/>
                </a:tc>
                <a:extLst>
                  <a:ext uri="{0D108BD9-81ED-4DB2-BD59-A6C34878D82A}">
                    <a16:rowId xmlns:a16="http://schemas.microsoft.com/office/drawing/2014/main" val="10000"/>
                  </a:ext>
                </a:extLst>
              </a:tr>
              <a:tr h="370840">
                <a:tc>
                  <a:txBody>
                    <a:bodyPr/>
                    <a:lstStyle/>
                    <a:p>
                      <a:pPr algn="ctr"/>
                      <a:r>
                        <a:rPr lang="en-US" dirty="0"/>
                        <a:t>Police 1</a:t>
                      </a:r>
                    </a:p>
                  </a:txBody>
                  <a:tcPr anchor="ctr"/>
                </a:tc>
                <a:extLst>
                  <a:ext uri="{0D108BD9-81ED-4DB2-BD59-A6C34878D82A}">
                    <a16:rowId xmlns:a16="http://schemas.microsoft.com/office/drawing/2014/main" val="10001"/>
                  </a:ext>
                </a:extLst>
              </a:tr>
              <a:tr h="370840">
                <a:tc>
                  <a:txBody>
                    <a:bodyPr/>
                    <a:lstStyle/>
                    <a:p>
                      <a:pPr algn="ctr"/>
                      <a:r>
                        <a:rPr lang="en-US" dirty="0"/>
                        <a:t>Fire 3</a:t>
                      </a:r>
                    </a:p>
                  </a:txBody>
                  <a:tcPr anchor="ctr"/>
                </a:tc>
                <a:extLst>
                  <a:ext uri="{0D108BD9-81ED-4DB2-BD59-A6C34878D82A}">
                    <a16:rowId xmlns:a16="http://schemas.microsoft.com/office/drawing/2014/main" val="10002"/>
                  </a:ext>
                </a:extLst>
              </a:tr>
              <a:tr h="370840">
                <a:tc>
                  <a:txBody>
                    <a:bodyPr/>
                    <a:lstStyle/>
                    <a:p>
                      <a:pPr algn="ctr"/>
                      <a:r>
                        <a:rPr lang="en-US" dirty="0"/>
                        <a:t>EMS 1</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80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43" t="20179" r="71188" b="31391"/>
          <a:stretch/>
        </p:blipFill>
        <p:spPr>
          <a:xfrm>
            <a:off x="2209800" y="914400"/>
            <a:ext cx="4267200" cy="4876800"/>
          </a:xfrm>
          <a:prstGeom prst="rect">
            <a:avLst/>
          </a:prstGeom>
        </p:spPr>
      </p:pic>
      <p:sp>
        <p:nvSpPr>
          <p:cNvPr id="3" name="Freeform 2"/>
          <p:cNvSpPr/>
          <p:nvPr/>
        </p:nvSpPr>
        <p:spPr>
          <a:xfrm>
            <a:off x="2168371" y="3352800"/>
            <a:ext cx="4350058" cy="2228295"/>
          </a:xfrm>
          <a:custGeom>
            <a:avLst/>
            <a:gdLst>
              <a:gd name="connsiteX0" fmla="*/ 0 w 4350058"/>
              <a:gd name="connsiteY0" fmla="*/ 2228295 h 2228295"/>
              <a:gd name="connsiteX1" fmla="*/ 0 w 4350058"/>
              <a:gd name="connsiteY1" fmla="*/ 2228295 h 2228295"/>
              <a:gd name="connsiteX2" fmla="*/ 79899 w 4350058"/>
              <a:gd name="connsiteY2" fmla="*/ 2210539 h 2228295"/>
              <a:gd name="connsiteX3" fmla="*/ 159798 w 4350058"/>
              <a:gd name="connsiteY3" fmla="*/ 2157273 h 2228295"/>
              <a:gd name="connsiteX4" fmla="*/ 239697 w 4350058"/>
              <a:gd name="connsiteY4" fmla="*/ 2121763 h 2228295"/>
              <a:gd name="connsiteX5" fmla="*/ 266330 w 4350058"/>
              <a:gd name="connsiteY5" fmla="*/ 2095130 h 2228295"/>
              <a:gd name="connsiteX6" fmla="*/ 355107 w 4350058"/>
              <a:gd name="connsiteY6" fmla="*/ 2068497 h 2228295"/>
              <a:gd name="connsiteX7" fmla="*/ 497149 w 4350058"/>
              <a:gd name="connsiteY7" fmla="*/ 2032986 h 2228295"/>
              <a:gd name="connsiteX8" fmla="*/ 532660 w 4350058"/>
              <a:gd name="connsiteY8" fmla="*/ 2015231 h 2228295"/>
              <a:gd name="connsiteX9" fmla="*/ 603681 w 4350058"/>
              <a:gd name="connsiteY9" fmla="*/ 1997475 h 2228295"/>
              <a:gd name="connsiteX10" fmla="*/ 639192 w 4350058"/>
              <a:gd name="connsiteY10" fmla="*/ 1961965 h 2228295"/>
              <a:gd name="connsiteX11" fmla="*/ 727969 w 4350058"/>
              <a:gd name="connsiteY11" fmla="*/ 1944209 h 2228295"/>
              <a:gd name="connsiteX12" fmla="*/ 772357 w 4350058"/>
              <a:gd name="connsiteY12" fmla="*/ 1917576 h 2228295"/>
              <a:gd name="connsiteX13" fmla="*/ 825623 w 4350058"/>
              <a:gd name="connsiteY13" fmla="*/ 1882066 h 2228295"/>
              <a:gd name="connsiteX14" fmla="*/ 896644 w 4350058"/>
              <a:gd name="connsiteY14" fmla="*/ 1828800 h 2228295"/>
              <a:gd name="connsiteX15" fmla="*/ 923277 w 4350058"/>
              <a:gd name="connsiteY15" fmla="*/ 1819922 h 2228295"/>
              <a:gd name="connsiteX16" fmla="*/ 994299 w 4350058"/>
              <a:gd name="connsiteY16" fmla="*/ 1793289 h 2228295"/>
              <a:gd name="connsiteX17" fmla="*/ 1038687 w 4350058"/>
              <a:gd name="connsiteY17" fmla="*/ 1766656 h 2228295"/>
              <a:gd name="connsiteX18" fmla="*/ 1065320 w 4350058"/>
              <a:gd name="connsiteY18" fmla="*/ 1757778 h 2228295"/>
              <a:gd name="connsiteX19" fmla="*/ 1109709 w 4350058"/>
              <a:gd name="connsiteY19" fmla="*/ 1713390 h 2228295"/>
              <a:gd name="connsiteX20" fmla="*/ 1136342 w 4350058"/>
              <a:gd name="connsiteY20" fmla="*/ 1686757 h 2228295"/>
              <a:gd name="connsiteX21" fmla="*/ 1162975 w 4350058"/>
              <a:gd name="connsiteY21" fmla="*/ 1677879 h 2228295"/>
              <a:gd name="connsiteX22" fmla="*/ 1207363 w 4350058"/>
              <a:gd name="connsiteY22" fmla="*/ 1615735 h 2228295"/>
              <a:gd name="connsiteX23" fmla="*/ 1242874 w 4350058"/>
              <a:gd name="connsiteY23" fmla="*/ 1571347 h 2228295"/>
              <a:gd name="connsiteX24" fmla="*/ 1269507 w 4350058"/>
              <a:gd name="connsiteY24" fmla="*/ 1518081 h 2228295"/>
              <a:gd name="connsiteX25" fmla="*/ 1278384 w 4350058"/>
              <a:gd name="connsiteY25" fmla="*/ 1491448 h 2228295"/>
              <a:gd name="connsiteX26" fmla="*/ 1296140 w 4350058"/>
              <a:gd name="connsiteY26" fmla="*/ 1455937 h 2228295"/>
              <a:gd name="connsiteX27" fmla="*/ 1322773 w 4350058"/>
              <a:gd name="connsiteY27" fmla="*/ 1367161 h 2228295"/>
              <a:gd name="connsiteX28" fmla="*/ 1358283 w 4350058"/>
              <a:gd name="connsiteY28" fmla="*/ 1322772 h 2228295"/>
              <a:gd name="connsiteX29" fmla="*/ 1420427 w 4350058"/>
              <a:gd name="connsiteY29" fmla="*/ 1225118 h 2228295"/>
              <a:gd name="connsiteX30" fmla="*/ 1482571 w 4350058"/>
              <a:gd name="connsiteY30" fmla="*/ 1136341 h 2228295"/>
              <a:gd name="connsiteX31" fmla="*/ 1509204 w 4350058"/>
              <a:gd name="connsiteY31" fmla="*/ 1091953 h 2228295"/>
              <a:gd name="connsiteX32" fmla="*/ 1518081 w 4350058"/>
              <a:gd name="connsiteY32" fmla="*/ 1065320 h 2228295"/>
              <a:gd name="connsiteX33" fmla="*/ 1544714 w 4350058"/>
              <a:gd name="connsiteY33" fmla="*/ 1029809 h 2228295"/>
              <a:gd name="connsiteX34" fmla="*/ 1562470 w 4350058"/>
              <a:gd name="connsiteY34" fmla="*/ 967666 h 2228295"/>
              <a:gd name="connsiteX35" fmla="*/ 1589103 w 4350058"/>
              <a:gd name="connsiteY35" fmla="*/ 949910 h 2228295"/>
              <a:gd name="connsiteX36" fmla="*/ 1615736 w 4350058"/>
              <a:gd name="connsiteY36" fmla="*/ 878889 h 2228295"/>
              <a:gd name="connsiteX37" fmla="*/ 1642369 w 4350058"/>
              <a:gd name="connsiteY37" fmla="*/ 861134 h 2228295"/>
              <a:gd name="connsiteX38" fmla="*/ 1660124 w 4350058"/>
              <a:gd name="connsiteY38" fmla="*/ 843378 h 2228295"/>
              <a:gd name="connsiteX39" fmla="*/ 1677879 w 4350058"/>
              <a:gd name="connsiteY39" fmla="*/ 781235 h 2228295"/>
              <a:gd name="connsiteX40" fmla="*/ 1713390 w 4350058"/>
              <a:gd name="connsiteY40" fmla="*/ 727968 h 2228295"/>
              <a:gd name="connsiteX41" fmla="*/ 1748901 w 4350058"/>
              <a:gd name="connsiteY41" fmla="*/ 648069 h 2228295"/>
              <a:gd name="connsiteX42" fmla="*/ 1802167 w 4350058"/>
              <a:gd name="connsiteY42" fmla="*/ 612559 h 2228295"/>
              <a:gd name="connsiteX43" fmla="*/ 1837677 w 4350058"/>
              <a:gd name="connsiteY43" fmla="*/ 594803 h 2228295"/>
              <a:gd name="connsiteX44" fmla="*/ 1935332 w 4350058"/>
              <a:gd name="connsiteY44" fmla="*/ 568170 h 2228295"/>
              <a:gd name="connsiteX45" fmla="*/ 2148396 w 4350058"/>
              <a:gd name="connsiteY45" fmla="*/ 523782 h 2228295"/>
              <a:gd name="connsiteX46" fmla="*/ 2494625 w 4350058"/>
              <a:gd name="connsiteY46" fmla="*/ 497149 h 2228295"/>
              <a:gd name="connsiteX47" fmla="*/ 2565646 w 4350058"/>
              <a:gd name="connsiteY47" fmla="*/ 461638 h 2228295"/>
              <a:gd name="connsiteX48" fmla="*/ 2601157 w 4350058"/>
              <a:gd name="connsiteY48" fmla="*/ 435005 h 2228295"/>
              <a:gd name="connsiteX49" fmla="*/ 2672178 w 4350058"/>
              <a:gd name="connsiteY49" fmla="*/ 417250 h 2228295"/>
              <a:gd name="connsiteX50" fmla="*/ 2707689 w 4350058"/>
              <a:gd name="connsiteY50" fmla="*/ 399495 h 2228295"/>
              <a:gd name="connsiteX51" fmla="*/ 2743200 w 4350058"/>
              <a:gd name="connsiteY51" fmla="*/ 390617 h 2228295"/>
              <a:gd name="connsiteX52" fmla="*/ 2823099 w 4350058"/>
              <a:gd name="connsiteY52" fmla="*/ 372862 h 2228295"/>
              <a:gd name="connsiteX53" fmla="*/ 2867487 w 4350058"/>
              <a:gd name="connsiteY53" fmla="*/ 337351 h 2228295"/>
              <a:gd name="connsiteX54" fmla="*/ 2929631 w 4350058"/>
              <a:gd name="connsiteY54" fmla="*/ 328473 h 2228295"/>
              <a:gd name="connsiteX55" fmla="*/ 3045041 w 4350058"/>
              <a:gd name="connsiteY55" fmla="*/ 292963 h 2228295"/>
              <a:gd name="connsiteX56" fmla="*/ 3204839 w 4350058"/>
              <a:gd name="connsiteY56" fmla="*/ 266330 h 2228295"/>
              <a:gd name="connsiteX57" fmla="*/ 3320248 w 4350058"/>
              <a:gd name="connsiteY57" fmla="*/ 239697 h 2228295"/>
              <a:gd name="connsiteX58" fmla="*/ 3382392 w 4350058"/>
              <a:gd name="connsiteY58" fmla="*/ 213064 h 2228295"/>
              <a:gd name="connsiteX59" fmla="*/ 3480046 w 4350058"/>
              <a:gd name="connsiteY59" fmla="*/ 204186 h 2228295"/>
              <a:gd name="connsiteX60" fmla="*/ 3764132 w 4350058"/>
              <a:gd name="connsiteY60" fmla="*/ 177553 h 2228295"/>
              <a:gd name="connsiteX61" fmla="*/ 3799643 w 4350058"/>
              <a:gd name="connsiteY61" fmla="*/ 168675 h 2228295"/>
              <a:gd name="connsiteX62" fmla="*/ 3817398 w 4350058"/>
              <a:gd name="connsiteY62" fmla="*/ 142042 h 2228295"/>
              <a:gd name="connsiteX63" fmla="*/ 3888419 w 4350058"/>
              <a:gd name="connsiteY63" fmla="*/ 133165 h 2228295"/>
              <a:gd name="connsiteX64" fmla="*/ 4021584 w 4350058"/>
              <a:gd name="connsiteY64" fmla="*/ 106532 h 2228295"/>
              <a:gd name="connsiteX65" fmla="*/ 4225771 w 4350058"/>
              <a:gd name="connsiteY65" fmla="*/ 79899 h 2228295"/>
              <a:gd name="connsiteX66" fmla="*/ 4261281 w 4350058"/>
              <a:gd name="connsiteY66" fmla="*/ 53266 h 2228295"/>
              <a:gd name="connsiteX67" fmla="*/ 4305670 w 4350058"/>
              <a:gd name="connsiteY67" fmla="*/ 17755 h 2228295"/>
              <a:gd name="connsiteX68" fmla="*/ 4350058 w 4350058"/>
              <a:gd name="connsiteY68" fmla="*/ 0 h 2228295"/>
              <a:gd name="connsiteX69" fmla="*/ 4208015 w 4350058"/>
              <a:gd name="connsiteY69" fmla="*/ 79899 h 222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50058" h="2228295">
                <a:moveTo>
                  <a:pt x="0" y="2228295"/>
                </a:moveTo>
                <a:lnTo>
                  <a:pt x="0" y="2228295"/>
                </a:lnTo>
                <a:cubicBezTo>
                  <a:pt x="26633" y="2222376"/>
                  <a:pt x="53823" y="2218563"/>
                  <a:pt x="79899" y="2210539"/>
                </a:cubicBezTo>
                <a:cubicBezTo>
                  <a:pt x="120696" y="2197986"/>
                  <a:pt x="121773" y="2181471"/>
                  <a:pt x="159798" y="2157273"/>
                </a:cubicBezTo>
                <a:cubicBezTo>
                  <a:pt x="193699" y="2135699"/>
                  <a:pt x="207306" y="2132559"/>
                  <a:pt x="239697" y="2121763"/>
                </a:cubicBezTo>
                <a:cubicBezTo>
                  <a:pt x="248575" y="2112885"/>
                  <a:pt x="256114" y="2102427"/>
                  <a:pt x="266330" y="2095130"/>
                </a:cubicBezTo>
                <a:cubicBezTo>
                  <a:pt x="301302" y="2070150"/>
                  <a:pt x="311417" y="2078426"/>
                  <a:pt x="355107" y="2068497"/>
                </a:cubicBezTo>
                <a:cubicBezTo>
                  <a:pt x="402698" y="2057681"/>
                  <a:pt x="453497" y="2054812"/>
                  <a:pt x="497149" y="2032986"/>
                </a:cubicBezTo>
                <a:cubicBezTo>
                  <a:pt x="508986" y="2027068"/>
                  <a:pt x="520105" y="2019416"/>
                  <a:pt x="532660" y="2015231"/>
                </a:cubicBezTo>
                <a:cubicBezTo>
                  <a:pt x="555810" y="2007514"/>
                  <a:pt x="603681" y="1997475"/>
                  <a:pt x="603681" y="1997475"/>
                </a:cubicBezTo>
                <a:cubicBezTo>
                  <a:pt x="615518" y="1985638"/>
                  <a:pt x="624997" y="1970837"/>
                  <a:pt x="639192" y="1961965"/>
                </a:cubicBezTo>
                <a:cubicBezTo>
                  <a:pt x="648824" y="1955945"/>
                  <a:pt x="726609" y="1944436"/>
                  <a:pt x="727969" y="1944209"/>
                </a:cubicBezTo>
                <a:cubicBezTo>
                  <a:pt x="742765" y="1935331"/>
                  <a:pt x="758553" y="1927929"/>
                  <a:pt x="772357" y="1917576"/>
                </a:cubicBezTo>
                <a:cubicBezTo>
                  <a:pt x="825555" y="1877677"/>
                  <a:pt x="772211" y="1899869"/>
                  <a:pt x="825623" y="1882066"/>
                </a:cubicBezTo>
                <a:cubicBezTo>
                  <a:pt x="836516" y="1873352"/>
                  <a:pt x="877797" y="1838223"/>
                  <a:pt x="896644" y="1828800"/>
                </a:cubicBezTo>
                <a:cubicBezTo>
                  <a:pt x="905014" y="1824615"/>
                  <a:pt x="914676" y="1823608"/>
                  <a:pt x="923277" y="1819922"/>
                </a:cubicBezTo>
                <a:cubicBezTo>
                  <a:pt x="988269" y="1792068"/>
                  <a:pt x="928830" y="1809657"/>
                  <a:pt x="994299" y="1793289"/>
                </a:cubicBezTo>
                <a:cubicBezTo>
                  <a:pt x="1009095" y="1784411"/>
                  <a:pt x="1023254" y="1774373"/>
                  <a:pt x="1038687" y="1766656"/>
                </a:cubicBezTo>
                <a:cubicBezTo>
                  <a:pt x="1047057" y="1762471"/>
                  <a:pt x="1057834" y="1763393"/>
                  <a:pt x="1065320" y="1757778"/>
                </a:cubicBezTo>
                <a:cubicBezTo>
                  <a:pt x="1082060" y="1745223"/>
                  <a:pt x="1094913" y="1728186"/>
                  <a:pt x="1109709" y="1713390"/>
                </a:cubicBezTo>
                <a:cubicBezTo>
                  <a:pt x="1118587" y="1704512"/>
                  <a:pt x="1124431" y="1690727"/>
                  <a:pt x="1136342" y="1686757"/>
                </a:cubicBezTo>
                <a:lnTo>
                  <a:pt x="1162975" y="1677879"/>
                </a:lnTo>
                <a:cubicBezTo>
                  <a:pt x="1183032" y="1617704"/>
                  <a:pt x="1154705" y="1689456"/>
                  <a:pt x="1207363" y="1615735"/>
                </a:cubicBezTo>
                <a:cubicBezTo>
                  <a:pt x="1246345" y="1561160"/>
                  <a:pt x="1177978" y="1614610"/>
                  <a:pt x="1242874" y="1571347"/>
                </a:cubicBezTo>
                <a:cubicBezTo>
                  <a:pt x="1251752" y="1553592"/>
                  <a:pt x="1261445" y="1536221"/>
                  <a:pt x="1269507" y="1518081"/>
                </a:cubicBezTo>
                <a:cubicBezTo>
                  <a:pt x="1273308" y="1509530"/>
                  <a:pt x="1274698" y="1500049"/>
                  <a:pt x="1278384" y="1491448"/>
                </a:cubicBezTo>
                <a:cubicBezTo>
                  <a:pt x="1283597" y="1479284"/>
                  <a:pt x="1290221" y="1467774"/>
                  <a:pt x="1296140" y="1455937"/>
                </a:cubicBezTo>
                <a:cubicBezTo>
                  <a:pt x="1303519" y="1426420"/>
                  <a:pt x="1310419" y="1394956"/>
                  <a:pt x="1322773" y="1367161"/>
                </a:cubicBezTo>
                <a:cubicBezTo>
                  <a:pt x="1331732" y="1347003"/>
                  <a:pt x="1343526" y="1337530"/>
                  <a:pt x="1358283" y="1322772"/>
                </a:cubicBezTo>
                <a:cubicBezTo>
                  <a:pt x="1378588" y="1261859"/>
                  <a:pt x="1355004" y="1323252"/>
                  <a:pt x="1420427" y="1225118"/>
                </a:cubicBezTo>
                <a:cubicBezTo>
                  <a:pt x="1464146" y="1159541"/>
                  <a:pt x="1443134" y="1188924"/>
                  <a:pt x="1482571" y="1136341"/>
                </a:cubicBezTo>
                <a:cubicBezTo>
                  <a:pt x="1507718" y="1060895"/>
                  <a:pt x="1472646" y="1152883"/>
                  <a:pt x="1509204" y="1091953"/>
                </a:cubicBezTo>
                <a:cubicBezTo>
                  <a:pt x="1514019" y="1083929"/>
                  <a:pt x="1513438" y="1073445"/>
                  <a:pt x="1518081" y="1065320"/>
                </a:cubicBezTo>
                <a:cubicBezTo>
                  <a:pt x="1525422" y="1052473"/>
                  <a:pt x="1535836" y="1041646"/>
                  <a:pt x="1544714" y="1029809"/>
                </a:cubicBezTo>
                <a:cubicBezTo>
                  <a:pt x="1545294" y="1027488"/>
                  <a:pt x="1557839" y="973455"/>
                  <a:pt x="1562470" y="967666"/>
                </a:cubicBezTo>
                <a:cubicBezTo>
                  <a:pt x="1569135" y="959334"/>
                  <a:pt x="1580225" y="955829"/>
                  <a:pt x="1589103" y="949910"/>
                </a:cubicBezTo>
                <a:cubicBezTo>
                  <a:pt x="1594450" y="933869"/>
                  <a:pt x="1609098" y="888182"/>
                  <a:pt x="1615736" y="878889"/>
                </a:cubicBezTo>
                <a:cubicBezTo>
                  <a:pt x="1621938" y="870207"/>
                  <a:pt x="1634038" y="867799"/>
                  <a:pt x="1642369" y="861134"/>
                </a:cubicBezTo>
                <a:cubicBezTo>
                  <a:pt x="1648905" y="855905"/>
                  <a:pt x="1654206" y="849297"/>
                  <a:pt x="1660124" y="843378"/>
                </a:cubicBezTo>
                <a:cubicBezTo>
                  <a:pt x="1662212" y="835025"/>
                  <a:pt x="1672092" y="791651"/>
                  <a:pt x="1677879" y="781235"/>
                </a:cubicBezTo>
                <a:cubicBezTo>
                  <a:pt x="1688242" y="762581"/>
                  <a:pt x="1705465" y="747781"/>
                  <a:pt x="1713390" y="727968"/>
                </a:cubicBezTo>
                <a:cubicBezTo>
                  <a:pt x="1716087" y="721226"/>
                  <a:pt x="1740606" y="656364"/>
                  <a:pt x="1748901" y="648069"/>
                </a:cubicBezTo>
                <a:cubicBezTo>
                  <a:pt x="1763990" y="632980"/>
                  <a:pt x="1783081" y="622103"/>
                  <a:pt x="1802167" y="612559"/>
                </a:cubicBezTo>
                <a:cubicBezTo>
                  <a:pt x="1814004" y="606640"/>
                  <a:pt x="1825240" y="599326"/>
                  <a:pt x="1837677" y="594803"/>
                </a:cubicBezTo>
                <a:cubicBezTo>
                  <a:pt x="1860887" y="586363"/>
                  <a:pt x="1907616" y="575099"/>
                  <a:pt x="1935332" y="568170"/>
                </a:cubicBezTo>
                <a:cubicBezTo>
                  <a:pt x="2027602" y="512807"/>
                  <a:pt x="1964515" y="542170"/>
                  <a:pt x="2148396" y="523782"/>
                </a:cubicBezTo>
                <a:cubicBezTo>
                  <a:pt x="2271410" y="511481"/>
                  <a:pt x="2359246" y="506819"/>
                  <a:pt x="2494625" y="497149"/>
                </a:cubicBezTo>
                <a:cubicBezTo>
                  <a:pt x="2552685" y="439089"/>
                  <a:pt x="2484000" y="497926"/>
                  <a:pt x="2565646" y="461638"/>
                </a:cubicBezTo>
                <a:cubicBezTo>
                  <a:pt x="2579167" y="455629"/>
                  <a:pt x="2587499" y="440696"/>
                  <a:pt x="2601157" y="435005"/>
                </a:cubicBezTo>
                <a:cubicBezTo>
                  <a:pt x="2623682" y="425620"/>
                  <a:pt x="2650352" y="428163"/>
                  <a:pt x="2672178" y="417250"/>
                </a:cubicBezTo>
                <a:cubicBezTo>
                  <a:pt x="2684015" y="411332"/>
                  <a:pt x="2695298" y="404142"/>
                  <a:pt x="2707689" y="399495"/>
                </a:cubicBezTo>
                <a:cubicBezTo>
                  <a:pt x="2719113" y="395211"/>
                  <a:pt x="2731311" y="393361"/>
                  <a:pt x="2743200" y="390617"/>
                </a:cubicBezTo>
                <a:lnTo>
                  <a:pt x="2823099" y="372862"/>
                </a:lnTo>
                <a:cubicBezTo>
                  <a:pt x="2834594" y="361366"/>
                  <a:pt x="2851486" y="342151"/>
                  <a:pt x="2867487" y="337351"/>
                </a:cubicBezTo>
                <a:cubicBezTo>
                  <a:pt x="2887530" y="331338"/>
                  <a:pt x="2908916" y="331432"/>
                  <a:pt x="2929631" y="328473"/>
                </a:cubicBezTo>
                <a:cubicBezTo>
                  <a:pt x="2968101" y="316636"/>
                  <a:pt x="3005339" y="299580"/>
                  <a:pt x="3045041" y="292963"/>
                </a:cubicBezTo>
                <a:lnTo>
                  <a:pt x="3204839" y="266330"/>
                </a:lnTo>
                <a:cubicBezTo>
                  <a:pt x="3432557" y="190421"/>
                  <a:pt x="3066731" y="308838"/>
                  <a:pt x="3320248" y="239697"/>
                </a:cubicBezTo>
                <a:cubicBezTo>
                  <a:pt x="3359649" y="228951"/>
                  <a:pt x="3346371" y="218210"/>
                  <a:pt x="3382392" y="213064"/>
                </a:cubicBezTo>
                <a:cubicBezTo>
                  <a:pt x="3414749" y="208442"/>
                  <a:pt x="3447534" y="207549"/>
                  <a:pt x="3480046" y="204186"/>
                </a:cubicBezTo>
                <a:cubicBezTo>
                  <a:pt x="3729236" y="178408"/>
                  <a:pt x="3549101" y="192913"/>
                  <a:pt x="3764132" y="177553"/>
                </a:cubicBezTo>
                <a:cubicBezTo>
                  <a:pt x="3775969" y="174594"/>
                  <a:pt x="3789491" y="175443"/>
                  <a:pt x="3799643" y="168675"/>
                </a:cubicBezTo>
                <a:cubicBezTo>
                  <a:pt x="3808521" y="162757"/>
                  <a:pt x="3807492" y="146005"/>
                  <a:pt x="3817398" y="142042"/>
                </a:cubicBezTo>
                <a:cubicBezTo>
                  <a:pt x="3839550" y="133181"/>
                  <a:pt x="3864914" y="137253"/>
                  <a:pt x="3888419" y="133165"/>
                </a:cubicBezTo>
                <a:cubicBezTo>
                  <a:pt x="3933017" y="125409"/>
                  <a:pt x="3977022" y="114490"/>
                  <a:pt x="4021584" y="106532"/>
                </a:cubicBezTo>
                <a:cubicBezTo>
                  <a:pt x="4120832" y="88809"/>
                  <a:pt x="4133073" y="89168"/>
                  <a:pt x="4225771" y="79899"/>
                </a:cubicBezTo>
                <a:cubicBezTo>
                  <a:pt x="4237608" y="71021"/>
                  <a:pt x="4249915" y="62738"/>
                  <a:pt x="4261281" y="53266"/>
                </a:cubicBezTo>
                <a:cubicBezTo>
                  <a:pt x="4281496" y="36420"/>
                  <a:pt x="4278556" y="29376"/>
                  <a:pt x="4305670" y="17755"/>
                </a:cubicBezTo>
                <a:cubicBezTo>
                  <a:pt x="4357607" y="-4504"/>
                  <a:pt x="4328310" y="21745"/>
                  <a:pt x="4350058" y="0"/>
                </a:cubicBezTo>
                <a:lnTo>
                  <a:pt x="4208015" y="79899"/>
                </a:lnTo>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2057400" y="754602"/>
            <a:ext cx="2432482" cy="4856085"/>
          </a:xfrm>
          <a:custGeom>
            <a:avLst/>
            <a:gdLst>
              <a:gd name="connsiteX0" fmla="*/ 0 w 2432482"/>
              <a:gd name="connsiteY0" fmla="*/ 4856085 h 4856085"/>
              <a:gd name="connsiteX1" fmla="*/ 0 w 2432482"/>
              <a:gd name="connsiteY1" fmla="*/ 4856085 h 4856085"/>
              <a:gd name="connsiteX2" fmla="*/ 71022 w 2432482"/>
              <a:gd name="connsiteY2" fmla="*/ 4811697 h 4856085"/>
              <a:gd name="connsiteX3" fmla="*/ 133165 w 2432482"/>
              <a:gd name="connsiteY3" fmla="*/ 4785064 h 4856085"/>
              <a:gd name="connsiteX4" fmla="*/ 159798 w 2432482"/>
              <a:gd name="connsiteY4" fmla="*/ 4758431 h 4856085"/>
              <a:gd name="connsiteX5" fmla="*/ 221942 w 2432482"/>
              <a:gd name="connsiteY5" fmla="*/ 4740676 h 4856085"/>
              <a:gd name="connsiteX6" fmla="*/ 399496 w 2432482"/>
              <a:gd name="connsiteY6" fmla="*/ 4705165 h 4856085"/>
              <a:gd name="connsiteX7" fmla="*/ 470517 w 2432482"/>
              <a:gd name="connsiteY7" fmla="*/ 4678532 h 4856085"/>
              <a:gd name="connsiteX8" fmla="*/ 506028 w 2432482"/>
              <a:gd name="connsiteY8" fmla="*/ 4669654 h 4856085"/>
              <a:gd name="connsiteX9" fmla="*/ 532661 w 2432482"/>
              <a:gd name="connsiteY9" fmla="*/ 4660777 h 4856085"/>
              <a:gd name="connsiteX10" fmla="*/ 550416 w 2432482"/>
              <a:gd name="connsiteY10" fmla="*/ 4634144 h 4856085"/>
              <a:gd name="connsiteX11" fmla="*/ 577049 w 2432482"/>
              <a:gd name="connsiteY11" fmla="*/ 4625266 h 4856085"/>
              <a:gd name="connsiteX12" fmla="*/ 612560 w 2432482"/>
              <a:gd name="connsiteY12" fmla="*/ 4607511 h 4856085"/>
              <a:gd name="connsiteX13" fmla="*/ 639193 w 2432482"/>
              <a:gd name="connsiteY13" fmla="*/ 4598633 h 4856085"/>
              <a:gd name="connsiteX14" fmla="*/ 701336 w 2432482"/>
              <a:gd name="connsiteY14" fmla="*/ 4580878 h 4856085"/>
              <a:gd name="connsiteX15" fmla="*/ 763480 w 2432482"/>
              <a:gd name="connsiteY15" fmla="*/ 4545367 h 4856085"/>
              <a:gd name="connsiteX16" fmla="*/ 798991 w 2432482"/>
              <a:gd name="connsiteY16" fmla="*/ 4536489 h 4856085"/>
              <a:gd name="connsiteX17" fmla="*/ 834501 w 2432482"/>
              <a:gd name="connsiteY17" fmla="*/ 4518734 h 4856085"/>
              <a:gd name="connsiteX18" fmla="*/ 870012 w 2432482"/>
              <a:gd name="connsiteY18" fmla="*/ 4509856 h 4856085"/>
              <a:gd name="connsiteX19" fmla="*/ 905523 w 2432482"/>
              <a:gd name="connsiteY19" fmla="*/ 4492101 h 4856085"/>
              <a:gd name="connsiteX20" fmla="*/ 958789 w 2432482"/>
              <a:gd name="connsiteY20" fmla="*/ 4483223 h 4856085"/>
              <a:gd name="connsiteX21" fmla="*/ 1012055 w 2432482"/>
              <a:gd name="connsiteY21" fmla="*/ 4465468 h 4856085"/>
              <a:gd name="connsiteX22" fmla="*/ 1029810 w 2432482"/>
              <a:gd name="connsiteY22" fmla="*/ 4429957 h 4856085"/>
              <a:gd name="connsiteX23" fmla="*/ 1091954 w 2432482"/>
              <a:gd name="connsiteY23" fmla="*/ 4376691 h 4856085"/>
              <a:gd name="connsiteX24" fmla="*/ 1109709 w 2432482"/>
              <a:gd name="connsiteY24" fmla="*/ 4350058 h 4856085"/>
              <a:gd name="connsiteX25" fmla="*/ 1118587 w 2432482"/>
              <a:gd name="connsiteY25" fmla="*/ 4323425 h 4856085"/>
              <a:gd name="connsiteX26" fmla="*/ 1154098 w 2432482"/>
              <a:gd name="connsiteY26" fmla="*/ 4305670 h 4856085"/>
              <a:gd name="connsiteX27" fmla="*/ 1189608 w 2432482"/>
              <a:gd name="connsiteY27" fmla="*/ 4261281 h 4856085"/>
              <a:gd name="connsiteX28" fmla="*/ 1242874 w 2432482"/>
              <a:gd name="connsiteY28" fmla="*/ 4243526 h 4856085"/>
              <a:gd name="connsiteX29" fmla="*/ 1287263 w 2432482"/>
              <a:gd name="connsiteY29" fmla="*/ 4199138 h 4856085"/>
              <a:gd name="connsiteX30" fmla="*/ 1340529 w 2432482"/>
              <a:gd name="connsiteY30" fmla="*/ 4154749 h 4856085"/>
              <a:gd name="connsiteX31" fmla="*/ 1358284 w 2432482"/>
              <a:gd name="connsiteY31" fmla="*/ 4128116 h 4856085"/>
              <a:gd name="connsiteX32" fmla="*/ 1384917 w 2432482"/>
              <a:gd name="connsiteY32" fmla="*/ 4092606 h 4856085"/>
              <a:gd name="connsiteX33" fmla="*/ 1411550 w 2432482"/>
              <a:gd name="connsiteY33" fmla="*/ 4021584 h 4856085"/>
              <a:gd name="connsiteX34" fmla="*/ 1429305 w 2432482"/>
              <a:gd name="connsiteY34" fmla="*/ 3959441 h 4856085"/>
              <a:gd name="connsiteX35" fmla="*/ 1455938 w 2432482"/>
              <a:gd name="connsiteY35" fmla="*/ 3923930 h 4856085"/>
              <a:gd name="connsiteX36" fmla="*/ 1482571 w 2432482"/>
              <a:gd name="connsiteY36" fmla="*/ 3844031 h 4856085"/>
              <a:gd name="connsiteX37" fmla="*/ 1562470 w 2432482"/>
              <a:gd name="connsiteY37" fmla="*/ 3781887 h 4856085"/>
              <a:gd name="connsiteX38" fmla="*/ 1615736 w 2432482"/>
              <a:gd name="connsiteY38" fmla="*/ 3710866 h 4856085"/>
              <a:gd name="connsiteX39" fmla="*/ 1642369 w 2432482"/>
              <a:gd name="connsiteY39" fmla="*/ 3648722 h 4856085"/>
              <a:gd name="connsiteX40" fmla="*/ 1669002 w 2432482"/>
              <a:gd name="connsiteY40" fmla="*/ 3586579 h 4856085"/>
              <a:gd name="connsiteX41" fmla="*/ 1704513 w 2432482"/>
              <a:gd name="connsiteY41" fmla="*/ 3533313 h 4856085"/>
              <a:gd name="connsiteX42" fmla="*/ 1722268 w 2432482"/>
              <a:gd name="connsiteY42" fmla="*/ 3471169 h 4856085"/>
              <a:gd name="connsiteX43" fmla="*/ 1748901 w 2432482"/>
              <a:gd name="connsiteY43" fmla="*/ 3453414 h 4856085"/>
              <a:gd name="connsiteX44" fmla="*/ 1757779 w 2432482"/>
              <a:gd name="connsiteY44" fmla="*/ 3426781 h 4856085"/>
              <a:gd name="connsiteX45" fmla="*/ 1775534 w 2432482"/>
              <a:gd name="connsiteY45" fmla="*/ 3400148 h 4856085"/>
              <a:gd name="connsiteX46" fmla="*/ 1802167 w 2432482"/>
              <a:gd name="connsiteY46" fmla="*/ 3355759 h 4856085"/>
              <a:gd name="connsiteX47" fmla="*/ 1828800 w 2432482"/>
              <a:gd name="connsiteY47" fmla="*/ 3275860 h 4856085"/>
              <a:gd name="connsiteX48" fmla="*/ 1837678 w 2432482"/>
              <a:gd name="connsiteY48" fmla="*/ 3240349 h 4856085"/>
              <a:gd name="connsiteX49" fmla="*/ 1864311 w 2432482"/>
              <a:gd name="connsiteY49" fmla="*/ 3160450 h 4856085"/>
              <a:gd name="connsiteX50" fmla="*/ 1873189 w 2432482"/>
              <a:gd name="connsiteY50" fmla="*/ 3133817 h 4856085"/>
              <a:gd name="connsiteX51" fmla="*/ 1890944 w 2432482"/>
              <a:gd name="connsiteY51" fmla="*/ 3098307 h 4856085"/>
              <a:gd name="connsiteX52" fmla="*/ 1908699 w 2432482"/>
              <a:gd name="connsiteY52" fmla="*/ 3027285 h 4856085"/>
              <a:gd name="connsiteX53" fmla="*/ 1926455 w 2432482"/>
              <a:gd name="connsiteY53" fmla="*/ 3009530 h 4856085"/>
              <a:gd name="connsiteX54" fmla="*/ 1935332 w 2432482"/>
              <a:gd name="connsiteY54" fmla="*/ 2974019 h 4856085"/>
              <a:gd name="connsiteX55" fmla="*/ 1944210 w 2432482"/>
              <a:gd name="connsiteY55" fmla="*/ 2929631 h 4856085"/>
              <a:gd name="connsiteX56" fmla="*/ 1961965 w 2432482"/>
              <a:gd name="connsiteY56" fmla="*/ 2902998 h 4856085"/>
              <a:gd name="connsiteX57" fmla="*/ 1988598 w 2432482"/>
              <a:gd name="connsiteY57" fmla="*/ 2849732 h 4856085"/>
              <a:gd name="connsiteX58" fmla="*/ 1997476 w 2432482"/>
              <a:gd name="connsiteY58" fmla="*/ 2805344 h 4856085"/>
              <a:gd name="connsiteX59" fmla="*/ 2006354 w 2432482"/>
              <a:gd name="connsiteY59" fmla="*/ 2734322 h 4856085"/>
              <a:gd name="connsiteX60" fmla="*/ 2024109 w 2432482"/>
              <a:gd name="connsiteY60" fmla="*/ 2698812 h 4856085"/>
              <a:gd name="connsiteX61" fmla="*/ 2041865 w 2432482"/>
              <a:gd name="connsiteY61" fmla="*/ 2618913 h 4856085"/>
              <a:gd name="connsiteX62" fmla="*/ 2059620 w 2432482"/>
              <a:gd name="connsiteY62" fmla="*/ 2601157 h 4856085"/>
              <a:gd name="connsiteX63" fmla="*/ 2077375 w 2432482"/>
              <a:gd name="connsiteY63" fmla="*/ 2503503 h 4856085"/>
              <a:gd name="connsiteX64" fmla="*/ 2104008 w 2432482"/>
              <a:gd name="connsiteY64" fmla="*/ 2450237 h 4856085"/>
              <a:gd name="connsiteX65" fmla="*/ 2121764 w 2432482"/>
              <a:gd name="connsiteY65" fmla="*/ 2405848 h 4856085"/>
              <a:gd name="connsiteX66" fmla="*/ 2130641 w 2432482"/>
              <a:gd name="connsiteY66" fmla="*/ 2370338 h 4856085"/>
              <a:gd name="connsiteX67" fmla="*/ 2139519 w 2432482"/>
              <a:gd name="connsiteY67" fmla="*/ 2325949 h 4856085"/>
              <a:gd name="connsiteX68" fmla="*/ 2183907 w 2432482"/>
              <a:gd name="connsiteY68" fmla="*/ 2228295 h 4856085"/>
              <a:gd name="connsiteX69" fmla="*/ 2210540 w 2432482"/>
              <a:gd name="connsiteY69" fmla="*/ 2121763 h 4856085"/>
              <a:gd name="connsiteX70" fmla="*/ 2237173 w 2432482"/>
              <a:gd name="connsiteY70" fmla="*/ 2050742 h 4856085"/>
              <a:gd name="connsiteX71" fmla="*/ 2246051 w 2432482"/>
              <a:gd name="connsiteY71" fmla="*/ 2006353 h 4856085"/>
              <a:gd name="connsiteX72" fmla="*/ 2254929 w 2432482"/>
              <a:gd name="connsiteY72" fmla="*/ 1970843 h 4856085"/>
              <a:gd name="connsiteX73" fmla="*/ 2299317 w 2432482"/>
              <a:gd name="connsiteY73" fmla="*/ 1855433 h 4856085"/>
              <a:gd name="connsiteX74" fmla="*/ 2299317 w 2432482"/>
              <a:gd name="connsiteY74" fmla="*/ 1393794 h 4856085"/>
              <a:gd name="connsiteX75" fmla="*/ 2317072 w 2432482"/>
              <a:gd name="connsiteY75" fmla="*/ 1313895 h 4856085"/>
              <a:gd name="connsiteX76" fmla="*/ 2334828 w 2432482"/>
              <a:gd name="connsiteY76" fmla="*/ 621437 h 4856085"/>
              <a:gd name="connsiteX77" fmla="*/ 2352583 w 2432482"/>
              <a:gd name="connsiteY77" fmla="*/ 488272 h 4856085"/>
              <a:gd name="connsiteX78" fmla="*/ 2388094 w 2432482"/>
              <a:gd name="connsiteY78" fmla="*/ 417250 h 4856085"/>
              <a:gd name="connsiteX79" fmla="*/ 2405849 w 2432482"/>
              <a:gd name="connsiteY79" fmla="*/ 346229 h 4856085"/>
              <a:gd name="connsiteX80" fmla="*/ 2423604 w 2432482"/>
              <a:gd name="connsiteY80" fmla="*/ 319596 h 4856085"/>
              <a:gd name="connsiteX81" fmla="*/ 2432482 w 2432482"/>
              <a:gd name="connsiteY81" fmla="*/ 0 h 4856085"/>
              <a:gd name="connsiteX82" fmla="*/ 2432482 w 2432482"/>
              <a:gd name="connsiteY82" fmla="*/ 0 h 48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432482" h="4856085">
                <a:moveTo>
                  <a:pt x="0" y="4856085"/>
                </a:moveTo>
                <a:lnTo>
                  <a:pt x="0" y="4856085"/>
                </a:lnTo>
                <a:cubicBezTo>
                  <a:pt x="23674" y="4841289"/>
                  <a:pt x="46513" y="4825065"/>
                  <a:pt x="71022" y="4811697"/>
                </a:cubicBezTo>
                <a:cubicBezTo>
                  <a:pt x="120058" y="4784950"/>
                  <a:pt x="75357" y="4826356"/>
                  <a:pt x="133165" y="4785064"/>
                </a:cubicBezTo>
                <a:cubicBezTo>
                  <a:pt x="143381" y="4777767"/>
                  <a:pt x="148569" y="4764046"/>
                  <a:pt x="159798" y="4758431"/>
                </a:cubicBezTo>
                <a:cubicBezTo>
                  <a:pt x="179067" y="4748797"/>
                  <a:pt x="201351" y="4747012"/>
                  <a:pt x="221942" y="4740676"/>
                </a:cubicBezTo>
                <a:cubicBezTo>
                  <a:pt x="342605" y="4703549"/>
                  <a:pt x="194753" y="4739289"/>
                  <a:pt x="399496" y="4705165"/>
                </a:cubicBezTo>
                <a:cubicBezTo>
                  <a:pt x="454180" y="4696051"/>
                  <a:pt x="417222" y="4698518"/>
                  <a:pt x="470517" y="4678532"/>
                </a:cubicBezTo>
                <a:cubicBezTo>
                  <a:pt x="481941" y="4674248"/>
                  <a:pt x="494296" y="4673006"/>
                  <a:pt x="506028" y="4669654"/>
                </a:cubicBezTo>
                <a:cubicBezTo>
                  <a:pt x="515026" y="4667083"/>
                  <a:pt x="523783" y="4663736"/>
                  <a:pt x="532661" y="4660777"/>
                </a:cubicBezTo>
                <a:cubicBezTo>
                  <a:pt x="538579" y="4651899"/>
                  <a:pt x="542085" y="4640809"/>
                  <a:pt x="550416" y="4634144"/>
                </a:cubicBezTo>
                <a:cubicBezTo>
                  <a:pt x="557723" y="4628298"/>
                  <a:pt x="568448" y="4628952"/>
                  <a:pt x="577049" y="4625266"/>
                </a:cubicBezTo>
                <a:cubicBezTo>
                  <a:pt x="589213" y="4620053"/>
                  <a:pt x="600396" y="4612724"/>
                  <a:pt x="612560" y="4607511"/>
                </a:cubicBezTo>
                <a:cubicBezTo>
                  <a:pt x="621161" y="4603825"/>
                  <a:pt x="630230" y="4601322"/>
                  <a:pt x="639193" y="4598633"/>
                </a:cubicBezTo>
                <a:cubicBezTo>
                  <a:pt x="659828" y="4592443"/>
                  <a:pt x="680622" y="4586796"/>
                  <a:pt x="701336" y="4580878"/>
                </a:cubicBezTo>
                <a:cubicBezTo>
                  <a:pt x="723416" y="4566158"/>
                  <a:pt x="737731" y="4555023"/>
                  <a:pt x="763480" y="4545367"/>
                </a:cubicBezTo>
                <a:cubicBezTo>
                  <a:pt x="774904" y="4541083"/>
                  <a:pt x="787567" y="4540773"/>
                  <a:pt x="798991" y="4536489"/>
                </a:cubicBezTo>
                <a:cubicBezTo>
                  <a:pt x="811382" y="4531842"/>
                  <a:pt x="822110" y="4523381"/>
                  <a:pt x="834501" y="4518734"/>
                </a:cubicBezTo>
                <a:cubicBezTo>
                  <a:pt x="845925" y="4514450"/>
                  <a:pt x="858588" y="4514140"/>
                  <a:pt x="870012" y="4509856"/>
                </a:cubicBezTo>
                <a:cubicBezTo>
                  <a:pt x="882403" y="4505209"/>
                  <a:pt x="892847" y="4495904"/>
                  <a:pt x="905523" y="4492101"/>
                </a:cubicBezTo>
                <a:cubicBezTo>
                  <a:pt x="922764" y="4486929"/>
                  <a:pt x="941326" y="4487589"/>
                  <a:pt x="958789" y="4483223"/>
                </a:cubicBezTo>
                <a:cubicBezTo>
                  <a:pt x="976946" y="4478684"/>
                  <a:pt x="994300" y="4471386"/>
                  <a:pt x="1012055" y="4465468"/>
                </a:cubicBezTo>
                <a:cubicBezTo>
                  <a:pt x="1017973" y="4453631"/>
                  <a:pt x="1021095" y="4439917"/>
                  <a:pt x="1029810" y="4429957"/>
                </a:cubicBezTo>
                <a:cubicBezTo>
                  <a:pt x="1079136" y="4373584"/>
                  <a:pt x="1061506" y="4414751"/>
                  <a:pt x="1091954" y="4376691"/>
                </a:cubicBezTo>
                <a:cubicBezTo>
                  <a:pt x="1098619" y="4368359"/>
                  <a:pt x="1104937" y="4359601"/>
                  <a:pt x="1109709" y="4350058"/>
                </a:cubicBezTo>
                <a:cubicBezTo>
                  <a:pt x="1113894" y="4341688"/>
                  <a:pt x="1111970" y="4330042"/>
                  <a:pt x="1118587" y="4323425"/>
                </a:cubicBezTo>
                <a:cubicBezTo>
                  <a:pt x="1127945" y="4314067"/>
                  <a:pt x="1142261" y="4311588"/>
                  <a:pt x="1154098" y="4305670"/>
                </a:cubicBezTo>
                <a:cubicBezTo>
                  <a:pt x="1165935" y="4290874"/>
                  <a:pt x="1174085" y="4272147"/>
                  <a:pt x="1189608" y="4261281"/>
                </a:cubicBezTo>
                <a:cubicBezTo>
                  <a:pt x="1204940" y="4250548"/>
                  <a:pt x="1242874" y="4243526"/>
                  <a:pt x="1242874" y="4243526"/>
                </a:cubicBezTo>
                <a:cubicBezTo>
                  <a:pt x="1257670" y="4228730"/>
                  <a:pt x="1269853" y="4210745"/>
                  <a:pt x="1287263" y="4199138"/>
                </a:cubicBezTo>
                <a:cubicBezTo>
                  <a:pt x="1313449" y="4181680"/>
                  <a:pt x="1319169" y="4180381"/>
                  <a:pt x="1340529" y="4154749"/>
                </a:cubicBezTo>
                <a:cubicBezTo>
                  <a:pt x="1347359" y="4146552"/>
                  <a:pt x="1352082" y="4136798"/>
                  <a:pt x="1358284" y="4128116"/>
                </a:cubicBezTo>
                <a:cubicBezTo>
                  <a:pt x="1366884" y="4116076"/>
                  <a:pt x="1376039" y="4104443"/>
                  <a:pt x="1384917" y="4092606"/>
                </a:cubicBezTo>
                <a:cubicBezTo>
                  <a:pt x="1407705" y="4001458"/>
                  <a:pt x="1376733" y="4114429"/>
                  <a:pt x="1411550" y="4021584"/>
                </a:cubicBezTo>
                <a:cubicBezTo>
                  <a:pt x="1416264" y="4009013"/>
                  <a:pt x="1421504" y="3973092"/>
                  <a:pt x="1429305" y="3959441"/>
                </a:cubicBezTo>
                <a:cubicBezTo>
                  <a:pt x="1436646" y="3946594"/>
                  <a:pt x="1447060" y="3935767"/>
                  <a:pt x="1455938" y="3923930"/>
                </a:cubicBezTo>
                <a:cubicBezTo>
                  <a:pt x="1460426" y="3901489"/>
                  <a:pt x="1464194" y="3862408"/>
                  <a:pt x="1482571" y="3844031"/>
                </a:cubicBezTo>
                <a:cubicBezTo>
                  <a:pt x="1506429" y="3820173"/>
                  <a:pt x="1543754" y="3809960"/>
                  <a:pt x="1562470" y="3781887"/>
                </a:cubicBezTo>
                <a:cubicBezTo>
                  <a:pt x="1590737" y="3739488"/>
                  <a:pt x="1573561" y="3763586"/>
                  <a:pt x="1615736" y="3710866"/>
                </a:cubicBezTo>
                <a:cubicBezTo>
                  <a:pt x="1636556" y="3648407"/>
                  <a:pt x="1609459" y="3725513"/>
                  <a:pt x="1642369" y="3648722"/>
                </a:cubicBezTo>
                <a:cubicBezTo>
                  <a:pt x="1660735" y="3605868"/>
                  <a:pt x="1639563" y="3635644"/>
                  <a:pt x="1669002" y="3586579"/>
                </a:cubicBezTo>
                <a:cubicBezTo>
                  <a:pt x="1679981" y="3568281"/>
                  <a:pt x="1704513" y="3533313"/>
                  <a:pt x="1704513" y="3533313"/>
                </a:cubicBezTo>
                <a:cubicBezTo>
                  <a:pt x="1710431" y="3512598"/>
                  <a:pt x="1711806" y="3490001"/>
                  <a:pt x="1722268" y="3471169"/>
                </a:cubicBezTo>
                <a:cubicBezTo>
                  <a:pt x="1727450" y="3461842"/>
                  <a:pt x="1742236" y="3461745"/>
                  <a:pt x="1748901" y="3453414"/>
                </a:cubicBezTo>
                <a:cubicBezTo>
                  <a:pt x="1754747" y="3446107"/>
                  <a:pt x="1753594" y="3435151"/>
                  <a:pt x="1757779" y="3426781"/>
                </a:cubicBezTo>
                <a:cubicBezTo>
                  <a:pt x="1762551" y="3417238"/>
                  <a:pt x="1769879" y="3409196"/>
                  <a:pt x="1775534" y="3400148"/>
                </a:cubicBezTo>
                <a:cubicBezTo>
                  <a:pt x="1784679" y="3385515"/>
                  <a:pt x="1793289" y="3370555"/>
                  <a:pt x="1802167" y="3355759"/>
                </a:cubicBezTo>
                <a:cubicBezTo>
                  <a:pt x="1823442" y="3270660"/>
                  <a:pt x="1795370" y="3376151"/>
                  <a:pt x="1828800" y="3275860"/>
                </a:cubicBezTo>
                <a:cubicBezTo>
                  <a:pt x="1832658" y="3264285"/>
                  <a:pt x="1834090" y="3252011"/>
                  <a:pt x="1837678" y="3240349"/>
                </a:cubicBezTo>
                <a:cubicBezTo>
                  <a:pt x="1845934" y="3213517"/>
                  <a:pt x="1855433" y="3187083"/>
                  <a:pt x="1864311" y="3160450"/>
                </a:cubicBezTo>
                <a:cubicBezTo>
                  <a:pt x="1867270" y="3151572"/>
                  <a:pt x="1869004" y="3142187"/>
                  <a:pt x="1873189" y="3133817"/>
                </a:cubicBezTo>
                <a:lnTo>
                  <a:pt x="1890944" y="3098307"/>
                </a:lnTo>
                <a:cubicBezTo>
                  <a:pt x="1892852" y="3088766"/>
                  <a:pt x="1900511" y="3040931"/>
                  <a:pt x="1908699" y="3027285"/>
                </a:cubicBezTo>
                <a:cubicBezTo>
                  <a:pt x="1913005" y="3020108"/>
                  <a:pt x="1920536" y="3015448"/>
                  <a:pt x="1926455" y="3009530"/>
                </a:cubicBezTo>
                <a:cubicBezTo>
                  <a:pt x="1929414" y="2997693"/>
                  <a:pt x="1932685" y="2985930"/>
                  <a:pt x="1935332" y="2974019"/>
                </a:cubicBezTo>
                <a:cubicBezTo>
                  <a:pt x="1938605" y="2959289"/>
                  <a:pt x="1938912" y="2943759"/>
                  <a:pt x="1944210" y="2929631"/>
                </a:cubicBezTo>
                <a:cubicBezTo>
                  <a:pt x="1947956" y="2919641"/>
                  <a:pt x="1956783" y="2912325"/>
                  <a:pt x="1961965" y="2902998"/>
                </a:cubicBezTo>
                <a:cubicBezTo>
                  <a:pt x="1971605" y="2885645"/>
                  <a:pt x="1979720" y="2867487"/>
                  <a:pt x="1988598" y="2849732"/>
                </a:cubicBezTo>
                <a:cubicBezTo>
                  <a:pt x="1991557" y="2834936"/>
                  <a:pt x="1995182" y="2820258"/>
                  <a:pt x="1997476" y="2805344"/>
                </a:cubicBezTo>
                <a:cubicBezTo>
                  <a:pt x="2001104" y="2781763"/>
                  <a:pt x="2000568" y="2757468"/>
                  <a:pt x="2006354" y="2734322"/>
                </a:cubicBezTo>
                <a:cubicBezTo>
                  <a:pt x="2009564" y="2721483"/>
                  <a:pt x="2018191" y="2710649"/>
                  <a:pt x="2024109" y="2698812"/>
                </a:cubicBezTo>
                <a:cubicBezTo>
                  <a:pt x="2025043" y="2694141"/>
                  <a:pt x="2037685" y="2627273"/>
                  <a:pt x="2041865" y="2618913"/>
                </a:cubicBezTo>
                <a:cubicBezTo>
                  <a:pt x="2045608" y="2611427"/>
                  <a:pt x="2053702" y="2607076"/>
                  <a:pt x="2059620" y="2601157"/>
                </a:cubicBezTo>
                <a:cubicBezTo>
                  <a:pt x="2060730" y="2594498"/>
                  <a:pt x="2073559" y="2513996"/>
                  <a:pt x="2077375" y="2503503"/>
                </a:cubicBezTo>
                <a:cubicBezTo>
                  <a:pt x="2084159" y="2484847"/>
                  <a:pt x="2095794" y="2468309"/>
                  <a:pt x="2104008" y="2450237"/>
                </a:cubicBezTo>
                <a:cubicBezTo>
                  <a:pt x="2110602" y="2435729"/>
                  <a:pt x="2116725" y="2420966"/>
                  <a:pt x="2121764" y="2405848"/>
                </a:cubicBezTo>
                <a:cubicBezTo>
                  <a:pt x="2125622" y="2394273"/>
                  <a:pt x="2127994" y="2382248"/>
                  <a:pt x="2130641" y="2370338"/>
                </a:cubicBezTo>
                <a:cubicBezTo>
                  <a:pt x="2133914" y="2355608"/>
                  <a:pt x="2133915" y="2339959"/>
                  <a:pt x="2139519" y="2325949"/>
                </a:cubicBezTo>
                <a:cubicBezTo>
                  <a:pt x="2191580" y="2195797"/>
                  <a:pt x="2143559" y="2373547"/>
                  <a:pt x="2183907" y="2228295"/>
                </a:cubicBezTo>
                <a:cubicBezTo>
                  <a:pt x="2193704" y="2193027"/>
                  <a:pt x="2197688" y="2156036"/>
                  <a:pt x="2210540" y="2121763"/>
                </a:cubicBezTo>
                <a:cubicBezTo>
                  <a:pt x="2219418" y="2098089"/>
                  <a:pt x="2229737" y="2074907"/>
                  <a:pt x="2237173" y="2050742"/>
                </a:cubicBezTo>
                <a:cubicBezTo>
                  <a:pt x="2241611" y="2036320"/>
                  <a:pt x="2242778" y="2021083"/>
                  <a:pt x="2246051" y="2006353"/>
                </a:cubicBezTo>
                <a:cubicBezTo>
                  <a:pt x="2248698" y="1994443"/>
                  <a:pt x="2251423" y="1982529"/>
                  <a:pt x="2254929" y="1970843"/>
                </a:cubicBezTo>
                <a:cubicBezTo>
                  <a:pt x="2271518" y="1915545"/>
                  <a:pt x="2275297" y="1911481"/>
                  <a:pt x="2299317" y="1855433"/>
                </a:cubicBezTo>
                <a:cubicBezTo>
                  <a:pt x="2283061" y="1660369"/>
                  <a:pt x="2281389" y="1686616"/>
                  <a:pt x="2299317" y="1393794"/>
                </a:cubicBezTo>
                <a:cubicBezTo>
                  <a:pt x="2300984" y="1366562"/>
                  <a:pt x="2311154" y="1340528"/>
                  <a:pt x="2317072" y="1313895"/>
                </a:cubicBezTo>
                <a:cubicBezTo>
                  <a:pt x="2347652" y="977528"/>
                  <a:pt x="2302719" y="1499091"/>
                  <a:pt x="2334828" y="621437"/>
                </a:cubicBezTo>
                <a:cubicBezTo>
                  <a:pt x="2336465" y="576686"/>
                  <a:pt x="2341279" y="531603"/>
                  <a:pt x="2352583" y="488272"/>
                </a:cubicBezTo>
                <a:cubicBezTo>
                  <a:pt x="2359264" y="462661"/>
                  <a:pt x="2388094" y="417250"/>
                  <a:pt x="2388094" y="417250"/>
                </a:cubicBezTo>
                <a:cubicBezTo>
                  <a:pt x="2391471" y="400362"/>
                  <a:pt x="2396748" y="364431"/>
                  <a:pt x="2405849" y="346229"/>
                </a:cubicBezTo>
                <a:cubicBezTo>
                  <a:pt x="2410621" y="336686"/>
                  <a:pt x="2417686" y="328474"/>
                  <a:pt x="2423604" y="319596"/>
                </a:cubicBezTo>
                <a:cubicBezTo>
                  <a:pt x="2432656" y="11839"/>
                  <a:pt x="2432482" y="118412"/>
                  <a:pt x="2432482" y="0"/>
                </a:cubicBezTo>
                <a:lnTo>
                  <a:pt x="2432482" y="0"/>
                </a:lnTo>
              </a:path>
            </a:pathLst>
          </a:cu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4474653">
            <a:off x="2856831" y="1280822"/>
            <a:ext cx="914400" cy="307777"/>
          </a:xfrm>
          <a:prstGeom prst="rect">
            <a:avLst/>
          </a:prstGeom>
          <a:noFill/>
          <a:ln>
            <a:solidFill>
              <a:schemeClr val="tx1"/>
            </a:solidFill>
          </a:ln>
        </p:spPr>
        <p:txBody>
          <a:bodyPr wrap="square" rtlCol="0">
            <a:spAutoFit/>
          </a:bodyPr>
          <a:lstStyle/>
          <a:p>
            <a:r>
              <a:rPr lang="en-US" sz="1400" dirty="0"/>
              <a:t>1-399</a:t>
            </a:r>
            <a:endParaRPr lang="en-US" dirty="0"/>
          </a:p>
        </p:txBody>
      </p:sp>
      <p:sp>
        <p:nvSpPr>
          <p:cNvPr id="7" name="TextBox 6"/>
          <p:cNvSpPr txBox="1"/>
          <p:nvPr/>
        </p:nvSpPr>
        <p:spPr>
          <a:xfrm rot="3155400">
            <a:off x="4446106" y="3093327"/>
            <a:ext cx="914400" cy="307777"/>
          </a:xfrm>
          <a:prstGeom prst="rect">
            <a:avLst/>
          </a:prstGeom>
          <a:noFill/>
          <a:ln>
            <a:solidFill>
              <a:schemeClr val="tx1"/>
            </a:solidFill>
          </a:ln>
        </p:spPr>
        <p:txBody>
          <a:bodyPr wrap="square" rtlCol="0">
            <a:spAutoFit/>
          </a:bodyPr>
          <a:lstStyle/>
          <a:p>
            <a:r>
              <a:rPr lang="en-US" sz="1400" dirty="0"/>
              <a:t>400-499</a:t>
            </a:r>
          </a:p>
        </p:txBody>
      </p:sp>
      <p:sp>
        <p:nvSpPr>
          <p:cNvPr id="8" name="TextBox 7"/>
          <p:cNvSpPr txBox="1"/>
          <p:nvPr/>
        </p:nvSpPr>
        <p:spPr>
          <a:xfrm>
            <a:off x="5069389" y="2252378"/>
            <a:ext cx="914400" cy="307777"/>
          </a:xfrm>
          <a:prstGeom prst="rect">
            <a:avLst/>
          </a:prstGeom>
          <a:noFill/>
          <a:ln>
            <a:solidFill>
              <a:schemeClr val="tx1"/>
            </a:solidFill>
          </a:ln>
        </p:spPr>
        <p:txBody>
          <a:bodyPr wrap="square" rtlCol="0">
            <a:spAutoFit/>
          </a:bodyPr>
          <a:lstStyle/>
          <a:p>
            <a:r>
              <a:rPr lang="en-US" sz="1400" dirty="0"/>
              <a:t>400-899</a:t>
            </a:r>
          </a:p>
        </p:txBody>
      </p:sp>
      <p:sp>
        <p:nvSpPr>
          <p:cNvPr id="9" name="TextBox 8"/>
          <p:cNvSpPr txBox="1"/>
          <p:nvPr/>
        </p:nvSpPr>
        <p:spPr>
          <a:xfrm rot="6268283">
            <a:off x="3880933" y="4579160"/>
            <a:ext cx="914400" cy="307777"/>
          </a:xfrm>
          <a:prstGeom prst="rect">
            <a:avLst/>
          </a:prstGeom>
          <a:noFill/>
          <a:ln>
            <a:solidFill>
              <a:schemeClr val="tx1"/>
            </a:solidFill>
          </a:ln>
        </p:spPr>
        <p:txBody>
          <a:bodyPr wrap="square" rtlCol="0">
            <a:spAutoFit/>
          </a:bodyPr>
          <a:lstStyle/>
          <a:p>
            <a:r>
              <a:rPr lang="en-US" sz="1400" dirty="0"/>
              <a:t>500-799</a:t>
            </a:r>
          </a:p>
        </p:txBody>
      </p:sp>
      <p:sp>
        <p:nvSpPr>
          <p:cNvPr id="10" name="TextBox 9"/>
          <p:cNvSpPr txBox="1"/>
          <p:nvPr/>
        </p:nvSpPr>
        <p:spPr>
          <a:xfrm rot="5400000">
            <a:off x="5822916" y="4455377"/>
            <a:ext cx="914400" cy="307777"/>
          </a:xfrm>
          <a:prstGeom prst="rect">
            <a:avLst/>
          </a:prstGeom>
          <a:noFill/>
          <a:ln>
            <a:solidFill>
              <a:schemeClr val="tx1"/>
            </a:solidFill>
          </a:ln>
        </p:spPr>
        <p:txBody>
          <a:bodyPr wrap="square" rtlCol="0">
            <a:spAutoFit/>
          </a:bodyPr>
          <a:lstStyle/>
          <a:p>
            <a:r>
              <a:rPr lang="en-US" sz="1400" dirty="0"/>
              <a:t>500-699</a:t>
            </a:r>
          </a:p>
        </p:txBody>
      </p:sp>
      <p:sp>
        <p:nvSpPr>
          <p:cNvPr id="11" name="TextBox 10"/>
          <p:cNvSpPr txBox="1"/>
          <p:nvPr/>
        </p:nvSpPr>
        <p:spPr>
          <a:xfrm rot="18084790">
            <a:off x="2983786" y="3671406"/>
            <a:ext cx="1196266" cy="307777"/>
          </a:xfrm>
          <a:prstGeom prst="rect">
            <a:avLst/>
          </a:prstGeom>
          <a:noFill/>
          <a:ln>
            <a:solidFill>
              <a:schemeClr val="tx1"/>
            </a:solidFill>
          </a:ln>
        </p:spPr>
        <p:txBody>
          <a:bodyPr wrap="square" rtlCol="0">
            <a:spAutoFit/>
          </a:bodyPr>
          <a:lstStyle/>
          <a:p>
            <a:r>
              <a:rPr lang="en-US" sz="1400" dirty="0"/>
              <a:t>1-699 ODD</a:t>
            </a:r>
          </a:p>
        </p:txBody>
      </p:sp>
      <p:sp>
        <p:nvSpPr>
          <p:cNvPr id="12" name="TextBox 11"/>
          <p:cNvSpPr txBox="1"/>
          <p:nvPr/>
        </p:nvSpPr>
        <p:spPr>
          <a:xfrm rot="16788486">
            <a:off x="4086245" y="1363981"/>
            <a:ext cx="1406730" cy="307777"/>
          </a:xfrm>
          <a:prstGeom prst="rect">
            <a:avLst/>
          </a:prstGeom>
          <a:noFill/>
          <a:ln>
            <a:solidFill>
              <a:schemeClr val="tx1"/>
            </a:solidFill>
          </a:ln>
        </p:spPr>
        <p:txBody>
          <a:bodyPr wrap="square" rtlCol="0">
            <a:spAutoFit/>
          </a:bodyPr>
          <a:lstStyle/>
          <a:p>
            <a:r>
              <a:rPr lang="en-US" sz="1400" dirty="0"/>
              <a:t>2-498 EVEN</a:t>
            </a:r>
          </a:p>
        </p:txBody>
      </p:sp>
      <p:sp>
        <p:nvSpPr>
          <p:cNvPr id="14" name="TextBox 13"/>
          <p:cNvSpPr txBox="1"/>
          <p:nvPr/>
        </p:nvSpPr>
        <p:spPr>
          <a:xfrm rot="19638469">
            <a:off x="2354794" y="5339967"/>
            <a:ext cx="1483251" cy="307777"/>
          </a:xfrm>
          <a:prstGeom prst="rect">
            <a:avLst/>
          </a:prstGeom>
          <a:noFill/>
          <a:ln>
            <a:solidFill>
              <a:schemeClr val="tx1"/>
            </a:solidFill>
          </a:ln>
        </p:spPr>
        <p:txBody>
          <a:bodyPr wrap="square" rtlCol="0">
            <a:spAutoFit/>
          </a:bodyPr>
          <a:lstStyle/>
          <a:p>
            <a:r>
              <a:rPr lang="en-US" sz="1400" dirty="0"/>
              <a:t>502-698 EVEN</a:t>
            </a:r>
          </a:p>
        </p:txBody>
      </p:sp>
      <p:graphicFrame>
        <p:nvGraphicFramePr>
          <p:cNvPr id="15" name="Table 14"/>
          <p:cNvGraphicFramePr>
            <a:graphicFrameLocks noGrp="1"/>
          </p:cNvGraphicFramePr>
          <p:nvPr>
            <p:extLst>
              <p:ext uri="{D42A27DB-BD31-4B8C-83A1-F6EECF244321}">
                <p14:modId xmlns:p14="http://schemas.microsoft.com/office/powerpoint/2010/main" val="758016036"/>
              </p:ext>
            </p:extLst>
          </p:nvPr>
        </p:nvGraphicFramePr>
        <p:xfrm>
          <a:off x="2139342" y="2133429"/>
          <a:ext cx="866869" cy="1139472"/>
        </p:xfrm>
        <a:graphic>
          <a:graphicData uri="http://schemas.openxmlformats.org/drawingml/2006/table">
            <a:tbl>
              <a:tblPr firstRow="1" bandRow="1">
                <a:tableStyleId>{5C22544A-7EE6-4342-B048-85BDC9FD1C3A}</a:tableStyleId>
              </a:tblPr>
              <a:tblGrid>
                <a:gridCol w="866869">
                  <a:extLst>
                    <a:ext uri="{9D8B030D-6E8A-4147-A177-3AD203B41FA5}">
                      <a16:colId xmlns:a16="http://schemas.microsoft.com/office/drawing/2014/main" val="20000"/>
                    </a:ext>
                  </a:extLst>
                </a:gridCol>
              </a:tblGrid>
              <a:tr h="284868">
                <a:tc>
                  <a:txBody>
                    <a:bodyPr/>
                    <a:lstStyle/>
                    <a:p>
                      <a:pPr algn="ctr"/>
                      <a:r>
                        <a:rPr lang="en-US" sz="1400" dirty="0"/>
                        <a:t>ESZ 2</a:t>
                      </a:r>
                    </a:p>
                  </a:txBody>
                  <a:tcPr marL="70241" marR="70241" marT="35121" marB="35121" anchor="ctr"/>
                </a:tc>
                <a:extLst>
                  <a:ext uri="{0D108BD9-81ED-4DB2-BD59-A6C34878D82A}">
                    <a16:rowId xmlns:a16="http://schemas.microsoft.com/office/drawing/2014/main" val="10000"/>
                  </a:ext>
                </a:extLst>
              </a:tr>
              <a:tr h="284868">
                <a:tc>
                  <a:txBody>
                    <a:bodyPr/>
                    <a:lstStyle/>
                    <a:p>
                      <a:pPr algn="ctr"/>
                      <a:r>
                        <a:rPr lang="en-US" sz="1400" dirty="0"/>
                        <a:t>Police 1</a:t>
                      </a:r>
                    </a:p>
                  </a:txBody>
                  <a:tcPr marL="70241" marR="70241" marT="35121" marB="35121" anchor="ctr"/>
                </a:tc>
                <a:extLst>
                  <a:ext uri="{0D108BD9-81ED-4DB2-BD59-A6C34878D82A}">
                    <a16:rowId xmlns:a16="http://schemas.microsoft.com/office/drawing/2014/main" val="10001"/>
                  </a:ext>
                </a:extLst>
              </a:tr>
              <a:tr h="284868">
                <a:tc>
                  <a:txBody>
                    <a:bodyPr/>
                    <a:lstStyle/>
                    <a:p>
                      <a:pPr algn="ctr"/>
                      <a:r>
                        <a:rPr lang="en-US" sz="1400" dirty="0"/>
                        <a:t>Fire 2</a:t>
                      </a:r>
                    </a:p>
                  </a:txBody>
                  <a:tcPr marL="70241" marR="70241" marT="35121" marB="35121" anchor="ctr"/>
                </a:tc>
                <a:extLst>
                  <a:ext uri="{0D108BD9-81ED-4DB2-BD59-A6C34878D82A}">
                    <a16:rowId xmlns:a16="http://schemas.microsoft.com/office/drawing/2014/main" val="10002"/>
                  </a:ext>
                </a:extLst>
              </a:tr>
              <a:tr h="284868">
                <a:tc>
                  <a:txBody>
                    <a:bodyPr/>
                    <a:lstStyle/>
                    <a:p>
                      <a:pPr algn="ctr"/>
                      <a:r>
                        <a:rPr lang="en-US" sz="1400" dirty="0"/>
                        <a:t>EMS 2</a:t>
                      </a:r>
                    </a:p>
                  </a:txBody>
                  <a:tcPr marL="70241" marR="70241" marT="35121" marB="35121" anchor="ctr"/>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740617286"/>
              </p:ext>
            </p:extLst>
          </p:nvPr>
        </p:nvGraphicFramePr>
        <p:xfrm>
          <a:off x="5801054" y="893121"/>
          <a:ext cx="837638" cy="1097278"/>
        </p:xfrm>
        <a:graphic>
          <a:graphicData uri="http://schemas.openxmlformats.org/drawingml/2006/table">
            <a:tbl>
              <a:tblPr firstRow="1" bandRow="1">
                <a:tableStyleId>{5C22544A-7EE6-4342-B048-85BDC9FD1C3A}</a:tableStyleId>
              </a:tblPr>
              <a:tblGrid>
                <a:gridCol w="837638">
                  <a:extLst>
                    <a:ext uri="{9D8B030D-6E8A-4147-A177-3AD203B41FA5}">
                      <a16:colId xmlns:a16="http://schemas.microsoft.com/office/drawing/2014/main" val="20000"/>
                    </a:ext>
                  </a:extLst>
                </a:gridCol>
              </a:tblGrid>
              <a:tr h="271492">
                <a:tc>
                  <a:txBody>
                    <a:bodyPr/>
                    <a:lstStyle/>
                    <a:p>
                      <a:pPr algn="ctr"/>
                      <a:r>
                        <a:rPr lang="en-US" sz="1300" dirty="0"/>
                        <a:t>ESZ</a:t>
                      </a:r>
                      <a:r>
                        <a:rPr lang="en-US" sz="1300" baseline="0" dirty="0"/>
                        <a:t> 3</a:t>
                      </a:r>
                      <a:endParaRPr lang="en-US" sz="1300" dirty="0"/>
                    </a:p>
                  </a:txBody>
                  <a:tcPr marL="67873" marR="67873" marT="33936" marB="33936" anchor="ctr"/>
                </a:tc>
                <a:extLst>
                  <a:ext uri="{0D108BD9-81ED-4DB2-BD59-A6C34878D82A}">
                    <a16:rowId xmlns:a16="http://schemas.microsoft.com/office/drawing/2014/main" val="10000"/>
                  </a:ext>
                </a:extLst>
              </a:tr>
              <a:tr h="275262">
                <a:tc>
                  <a:txBody>
                    <a:bodyPr/>
                    <a:lstStyle/>
                    <a:p>
                      <a:pPr algn="ctr"/>
                      <a:r>
                        <a:rPr lang="en-US" sz="1300" dirty="0"/>
                        <a:t>Police 1</a:t>
                      </a:r>
                    </a:p>
                  </a:txBody>
                  <a:tcPr marL="67873" marR="67873" marT="33936" marB="33936" anchor="ctr"/>
                </a:tc>
                <a:extLst>
                  <a:ext uri="{0D108BD9-81ED-4DB2-BD59-A6C34878D82A}">
                    <a16:rowId xmlns:a16="http://schemas.microsoft.com/office/drawing/2014/main" val="10001"/>
                  </a:ext>
                </a:extLst>
              </a:tr>
              <a:tr h="275262">
                <a:tc>
                  <a:txBody>
                    <a:bodyPr/>
                    <a:lstStyle/>
                    <a:p>
                      <a:pPr algn="ctr"/>
                      <a:r>
                        <a:rPr lang="en-US" sz="1300" dirty="0"/>
                        <a:t>Fire 2</a:t>
                      </a:r>
                    </a:p>
                  </a:txBody>
                  <a:tcPr marL="67873" marR="67873" marT="33936" marB="33936" anchor="ctr"/>
                </a:tc>
                <a:extLst>
                  <a:ext uri="{0D108BD9-81ED-4DB2-BD59-A6C34878D82A}">
                    <a16:rowId xmlns:a16="http://schemas.microsoft.com/office/drawing/2014/main" val="10002"/>
                  </a:ext>
                </a:extLst>
              </a:tr>
              <a:tr h="275262">
                <a:tc>
                  <a:txBody>
                    <a:bodyPr/>
                    <a:lstStyle/>
                    <a:p>
                      <a:pPr algn="ctr"/>
                      <a:r>
                        <a:rPr lang="en-US" sz="1300" dirty="0"/>
                        <a:t>EMS 1</a:t>
                      </a:r>
                    </a:p>
                  </a:txBody>
                  <a:tcPr marL="67873" marR="67873" marT="33936" marB="33936" anchor="ctr"/>
                </a:tc>
                <a:extLst>
                  <a:ext uri="{0D108BD9-81ED-4DB2-BD59-A6C34878D82A}">
                    <a16:rowId xmlns:a16="http://schemas.microsoft.com/office/drawing/2014/main" val="1000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262420348"/>
              </p:ext>
            </p:extLst>
          </p:nvPr>
        </p:nvGraphicFramePr>
        <p:xfrm>
          <a:off x="6631489" y="4596238"/>
          <a:ext cx="897848" cy="1180192"/>
        </p:xfrm>
        <a:graphic>
          <a:graphicData uri="http://schemas.openxmlformats.org/drawingml/2006/table">
            <a:tbl>
              <a:tblPr firstRow="1" bandRow="1">
                <a:tableStyleId>{5C22544A-7EE6-4342-B048-85BDC9FD1C3A}</a:tableStyleId>
              </a:tblPr>
              <a:tblGrid>
                <a:gridCol w="897848">
                  <a:extLst>
                    <a:ext uri="{9D8B030D-6E8A-4147-A177-3AD203B41FA5}">
                      <a16:colId xmlns:a16="http://schemas.microsoft.com/office/drawing/2014/main" val="20000"/>
                    </a:ext>
                  </a:extLst>
                </a:gridCol>
              </a:tblGrid>
              <a:tr h="295048">
                <a:tc>
                  <a:txBody>
                    <a:bodyPr/>
                    <a:lstStyle/>
                    <a:p>
                      <a:pPr algn="ctr"/>
                      <a:r>
                        <a:rPr lang="en-US" sz="1400" dirty="0"/>
                        <a:t>ESZ 1</a:t>
                      </a:r>
                    </a:p>
                  </a:txBody>
                  <a:tcPr marL="72752" marR="72752" marT="36376" marB="36376" anchor="ctr"/>
                </a:tc>
                <a:extLst>
                  <a:ext uri="{0D108BD9-81ED-4DB2-BD59-A6C34878D82A}">
                    <a16:rowId xmlns:a16="http://schemas.microsoft.com/office/drawing/2014/main" val="10000"/>
                  </a:ext>
                </a:extLst>
              </a:tr>
              <a:tr h="295048">
                <a:tc>
                  <a:txBody>
                    <a:bodyPr/>
                    <a:lstStyle/>
                    <a:p>
                      <a:pPr algn="ctr"/>
                      <a:r>
                        <a:rPr lang="en-US" sz="1400" dirty="0"/>
                        <a:t>Police 1</a:t>
                      </a:r>
                    </a:p>
                  </a:txBody>
                  <a:tcPr marL="72752" marR="72752" marT="36376" marB="36376" anchor="ctr"/>
                </a:tc>
                <a:extLst>
                  <a:ext uri="{0D108BD9-81ED-4DB2-BD59-A6C34878D82A}">
                    <a16:rowId xmlns:a16="http://schemas.microsoft.com/office/drawing/2014/main" val="10001"/>
                  </a:ext>
                </a:extLst>
              </a:tr>
              <a:tr h="295048">
                <a:tc>
                  <a:txBody>
                    <a:bodyPr/>
                    <a:lstStyle/>
                    <a:p>
                      <a:pPr algn="ctr"/>
                      <a:r>
                        <a:rPr lang="en-US" sz="1400" dirty="0"/>
                        <a:t>Fire 1</a:t>
                      </a:r>
                    </a:p>
                  </a:txBody>
                  <a:tcPr marL="72752" marR="72752" marT="36376" marB="36376" anchor="ctr"/>
                </a:tc>
                <a:extLst>
                  <a:ext uri="{0D108BD9-81ED-4DB2-BD59-A6C34878D82A}">
                    <a16:rowId xmlns:a16="http://schemas.microsoft.com/office/drawing/2014/main" val="10002"/>
                  </a:ext>
                </a:extLst>
              </a:tr>
              <a:tr h="295048">
                <a:tc>
                  <a:txBody>
                    <a:bodyPr/>
                    <a:lstStyle/>
                    <a:p>
                      <a:pPr algn="ctr"/>
                      <a:r>
                        <a:rPr lang="en-US" sz="1400" dirty="0"/>
                        <a:t>EMS 1</a:t>
                      </a:r>
                    </a:p>
                  </a:txBody>
                  <a:tcPr marL="72752" marR="72752" marT="36376" marB="36376" anchor="ctr"/>
                </a:tc>
                <a:extLst>
                  <a:ext uri="{0D108BD9-81ED-4DB2-BD59-A6C34878D82A}">
                    <a16:rowId xmlns:a16="http://schemas.microsoft.com/office/drawing/2014/main" val="10003"/>
                  </a:ext>
                </a:extLst>
              </a:tr>
            </a:tbl>
          </a:graphicData>
        </a:graphic>
      </p:graphicFrame>
      <p:sp>
        <p:nvSpPr>
          <p:cNvPr id="18" name="TextBox 17"/>
          <p:cNvSpPr txBox="1"/>
          <p:nvPr/>
        </p:nvSpPr>
        <p:spPr>
          <a:xfrm rot="16800221">
            <a:off x="3581294" y="1373829"/>
            <a:ext cx="1447800" cy="276999"/>
          </a:xfrm>
          <a:prstGeom prst="rect">
            <a:avLst/>
          </a:prstGeom>
          <a:noFill/>
        </p:spPr>
        <p:txBody>
          <a:bodyPr wrap="square" rtlCol="0">
            <a:spAutoFit/>
          </a:bodyPr>
          <a:lstStyle/>
          <a:p>
            <a:r>
              <a:rPr lang="en-US" sz="1200" i="1" u="sng" dirty="0"/>
              <a:t>Mt Pleasant Ave</a:t>
            </a:r>
          </a:p>
        </p:txBody>
      </p:sp>
      <p:sp>
        <p:nvSpPr>
          <p:cNvPr id="19" name="TextBox 18"/>
          <p:cNvSpPr txBox="1"/>
          <p:nvPr/>
        </p:nvSpPr>
        <p:spPr>
          <a:xfrm rot="17540039">
            <a:off x="3357172" y="4111879"/>
            <a:ext cx="1447800" cy="276999"/>
          </a:xfrm>
          <a:prstGeom prst="rect">
            <a:avLst/>
          </a:prstGeom>
          <a:noFill/>
        </p:spPr>
        <p:txBody>
          <a:bodyPr wrap="square" rtlCol="0">
            <a:spAutoFit/>
          </a:bodyPr>
          <a:lstStyle/>
          <a:p>
            <a:r>
              <a:rPr lang="en-US" sz="1200" i="1" dirty="0"/>
              <a:t>E New St</a:t>
            </a:r>
          </a:p>
        </p:txBody>
      </p:sp>
      <p:sp>
        <p:nvSpPr>
          <p:cNvPr id="13" name="Rectangle 12"/>
          <p:cNvSpPr/>
          <p:nvPr/>
        </p:nvSpPr>
        <p:spPr>
          <a:xfrm>
            <a:off x="3546532" y="893121"/>
            <a:ext cx="210291" cy="32607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4724033">
            <a:off x="3059797" y="1438378"/>
            <a:ext cx="1447800" cy="276999"/>
          </a:xfrm>
          <a:prstGeom prst="rect">
            <a:avLst/>
          </a:prstGeom>
          <a:noFill/>
        </p:spPr>
        <p:txBody>
          <a:bodyPr wrap="square" rtlCol="0">
            <a:spAutoFit/>
          </a:bodyPr>
          <a:lstStyle/>
          <a:p>
            <a:r>
              <a:rPr lang="en-US" sz="1200" i="1" u="sng" dirty="0"/>
              <a:t>Maple </a:t>
            </a:r>
            <a:r>
              <a:rPr lang="en-US" sz="1200" i="1" u="sng" dirty="0" err="1"/>
              <a:t>Ter</a:t>
            </a:r>
            <a:endParaRPr lang="en-US" sz="1200" i="1" u="sng" dirty="0"/>
          </a:p>
        </p:txBody>
      </p:sp>
      <p:sp>
        <p:nvSpPr>
          <p:cNvPr id="20" name="TextBox 19"/>
          <p:cNvSpPr txBox="1"/>
          <p:nvPr/>
        </p:nvSpPr>
        <p:spPr>
          <a:xfrm>
            <a:off x="5212663" y="2630648"/>
            <a:ext cx="1447800" cy="276999"/>
          </a:xfrm>
          <a:prstGeom prst="rect">
            <a:avLst/>
          </a:prstGeom>
          <a:noFill/>
        </p:spPr>
        <p:txBody>
          <a:bodyPr wrap="square" rtlCol="0">
            <a:spAutoFit/>
          </a:bodyPr>
          <a:lstStyle/>
          <a:p>
            <a:r>
              <a:rPr lang="en-US" sz="1200" i="1" u="sng" dirty="0"/>
              <a:t>Maine St</a:t>
            </a:r>
          </a:p>
        </p:txBody>
      </p:sp>
    </p:spTree>
    <p:extLst>
      <p:ext uri="{BB962C8B-B14F-4D97-AF65-F5344CB8AC3E}">
        <p14:creationId xmlns:p14="http://schemas.microsoft.com/office/powerpoint/2010/main" val="30320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143000"/>
            <a:ext cx="8763000" cy="4726426"/>
          </a:xfrm>
          <a:prstGeom prst="rect">
            <a:avLst/>
          </a:prstGeom>
        </p:spPr>
      </p:pic>
    </p:spTree>
    <p:extLst>
      <p:ext uri="{BB962C8B-B14F-4D97-AF65-F5344CB8AC3E}">
        <p14:creationId xmlns:p14="http://schemas.microsoft.com/office/powerpoint/2010/main" val="3265207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altLang="en-US" dirty="0"/>
              <a:t>New Jersey’s 9-1-1 Organizational Structure</a:t>
            </a:r>
          </a:p>
        </p:txBody>
      </p:sp>
      <p:sp>
        <p:nvSpPr>
          <p:cNvPr id="3" name="Content Placeholder 2"/>
          <p:cNvSpPr>
            <a:spLocks noGrp="1"/>
          </p:cNvSpPr>
          <p:nvPr>
            <p:ph type="subTitle" idx="1"/>
          </p:nvPr>
        </p:nvSpPr>
        <p:spPr/>
        <p:txBody>
          <a:bodyPr>
            <a:normAutofit fontScale="77500" lnSpcReduction="20000"/>
          </a:bodyPr>
          <a:lstStyle/>
          <a:p>
            <a:r>
              <a:rPr lang="en-US" altLang="en-US" dirty="0"/>
              <a:t>Public Safety Answering Points (PSAPs)</a:t>
            </a:r>
          </a:p>
          <a:p>
            <a:pPr lvl="1"/>
            <a:r>
              <a:rPr lang="en-US" altLang="en-US" dirty="0"/>
              <a:t>Must meet equipment and training standards established in the NJ 9-1-1 regulations</a:t>
            </a:r>
          </a:p>
          <a:p>
            <a:r>
              <a:rPr lang="en-US" altLang="en-US" dirty="0"/>
              <a:t>Public Safety Dispatch Points (PSDPs)</a:t>
            </a:r>
          </a:p>
        </p:txBody>
      </p:sp>
      <p:pic>
        <p:nvPicPr>
          <p:cNvPr id="15364"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1143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altLang="en-US"/>
              <a:t>New Jersey’s 9-1-1 Organizational Structure</a:t>
            </a:r>
          </a:p>
        </p:txBody>
      </p:sp>
      <p:sp>
        <p:nvSpPr>
          <p:cNvPr id="3" name="Content Placeholder 2"/>
          <p:cNvSpPr>
            <a:spLocks noGrp="1"/>
          </p:cNvSpPr>
          <p:nvPr>
            <p:ph type="subTitle" idx="1"/>
          </p:nvPr>
        </p:nvSpPr>
        <p:spPr/>
        <p:txBody>
          <a:bodyPr>
            <a:normAutofit fontScale="62500" lnSpcReduction="20000"/>
          </a:bodyPr>
          <a:lstStyle/>
          <a:p>
            <a:r>
              <a:rPr lang="en-US" altLang="en-US" i="1" dirty="0"/>
              <a:t>Why is it important that all types of telephone service providers maintain the ALI Database?</a:t>
            </a:r>
          </a:p>
          <a:p>
            <a:r>
              <a:rPr lang="en-US" altLang="en-US" i="1" dirty="0"/>
              <a:t>Who should the PSAP contact when they have a problem with calls routing to the wrong PSAP, training questions, difficulty finding a service provider, new technology, etc.?</a:t>
            </a:r>
          </a:p>
          <a:p>
            <a:pPr lvl="1"/>
            <a:endParaRPr lang="en-US" altLang="en-US" i="1" dirty="0"/>
          </a:p>
          <a:p>
            <a:pPr lvl="1">
              <a:buFontTx/>
              <a:buNone/>
            </a:pPr>
            <a:endParaRPr lang="en-US" altLang="en-US" i="1" dirty="0"/>
          </a:p>
          <a:p>
            <a:pPr lvl="1"/>
            <a:endParaRPr lang="en-US" altLang="en-US" i="1" dirty="0"/>
          </a:p>
        </p:txBody>
      </p:sp>
      <p:pic>
        <p:nvPicPr>
          <p:cNvPr id="122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2133600"/>
            <a:ext cx="7772400" cy="1470025"/>
          </a:xfrm>
        </p:spPr>
        <p:txBody>
          <a:bodyPr/>
          <a:lstStyle/>
          <a:p>
            <a:pPr eaLnBrk="1" hangingPunct="1"/>
            <a:r>
              <a:rPr lang="en-US" altLang="en-US"/>
              <a:t>Historical Overview</a:t>
            </a:r>
          </a:p>
        </p:txBody>
      </p:sp>
      <p:sp>
        <p:nvSpPr>
          <p:cNvPr id="3" name="Content Placeholder 2"/>
          <p:cNvSpPr>
            <a:spLocks noGrp="1"/>
          </p:cNvSpPr>
          <p:nvPr>
            <p:ph type="subTitle" idx="1"/>
          </p:nvPr>
        </p:nvSpPr>
        <p:spPr>
          <a:xfrm>
            <a:off x="1371600" y="3200400"/>
            <a:ext cx="6400800" cy="2438400"/>
          </a:xfrm>
        </p:spPr>
        <p:txBody>
          <a:bodyPr>
            <a:normAutofit fontScale="77500" lnSpcReduction="20000"/>
          </a:bodyPr>
          <a:lstStyle/>
          <a:p>
            <a:pPr eaLnBrk="1" hangingPunct="1"/>
            <a:r>
              <a:rPr lang="en-US" altLang="en-US" dirty="0"/>
              <a:t>Worldwide</a:t>
            </a:r>
          </a:p>
          <a:p>
            <a:pPr lvl="1" eaLnBrk="1" hangingPunct="1"/>
            <a:r>
              <a:rPr lang="en-US" altLang="en-US" dirty="0"/>
              <a:t>Concept began in 1937 in England</a:t>
            </a:r>
          </a:p>
          <a:p>
            <a:pPr eaLnBrk="1" hangingPunct="1"/>
            <a:endParaRPr lang="en-US" altLang="en-US" dirty="0"/>
          </a:p>
          <a:p>
            <a:pPr eaLnBrk="1" hangingPunct="1"/>
            <a:r>
              <a:rPr lang="en-US" altLang="en-US" dirty="0"/>
              <a:t>United States</a:t>
            </a:r>
          </a:p>
          <a:p>
            <a:pPr lvl="1" eaLnBrk="1" hangingPunct="1"/>
            <a:r>
              <a:rPr lang="en-US" altLang="en-US" dirty="0"/>
              <a:t>Lengthy process began in 1958</a:t>
            </a:r>
          </a:p>
          <a:p>
            <a:pPr lvl="1" eaLnBrk="1" hangingPunct="1"/>
            <a:r>
              <a:rPr lang="en-US" altLang="en-US" dirty="0"/>
              <a:t>First 9-1-1 call in the United States was made in Haleyville Alabama in1968</a:t>
            </a:r>
          </a:p>
        </p:txBody>
      </p:sp>
      <p:pic>
        <p:nvPicPr>
          <p:cNvPr id="6148" name="Picture 3" descr="C:\Documents and Settings\onvhueg\Local Settings\Temporary Internet Files\Content.IE5\VL92Y8QL\MCj043523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23622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dirty="0"/>
              <a:t>Differences Between Basic and Enhanced 9-1-1</a:t>
            </a:r>
          </a:p>
        </p:txBody>
      </p:sp>
      <p:sp>
        <p:nvSpPr>
          <p:cNvPr id="3" name="Content Placeholder 2"/>
          <p:cNvSpPr>
            <a:spLocks noGrp="1"/>
          </p:cNvSpPr>
          <p:nvPr>
            <p:ph idx="1"/>
          </p:nvPr>
        </p:nvSpPr>
        <p:spPr/>
        <p:txBody>
          <a:bodyPr/>
          <a:lstStyle/>
          <a:p>
            <a:r>
              <a:rPr lang="en-US" altLang="en-US" dirty="0"/>
              <a:t>Basic 9-1-1</a:t>
            </a:r>
          </a:p>
          <a:p>
            <a:pPr lvl="1"/>
            <a:r>
              <a:rPr lang="en-US" altLang="en-US" dirty="0"/>
              <a:t>No ALI, in some cases no ANI</a:t>
            </a:r>
          </a:p>
          <a:p>
            <a:pPr lvl="1"/>
            <a:r>
              <a:rPr lang="en-US" altLang="en-US" dirty="0"/>
              <a:t>No Selective call routing, calls route based on telephone service area</a:t>
            </a:r>
          </a:p>
          <a:p>
            <a:pPr lvl="1"/>
            <a:endParaRPr lang="en-US" altLang="en-US" dirty="0"/>
          </a:p>
        </p:txBody>
      </p:sp>
      <p:pic>
        <p:nvPicPr>
          <p:cNvPr id="9" name="Picture 2" descr="Basic 9-1-1"/>
          <p:cNvPicPr>
            <a:picLocks noChangeAspect="1" noChangeArrowheads="1"/>
          </p:cNvPicPr>
          <p:nvPr/>
        </p:nvPicPr>
        <p:blipFill>
          <a:blip r:embed="rId3" r:link="rId4">
            <a:grayscl/>
            <a:extLst>
              <a:ext uri="{28A0092B-C50C-407E-A947-70E740481C1C}">
                <a14:useLocalDpi xmlns:a14="http://schemas.microsoft.com/office/drawing/2010/main" val="0"/>
              </a:ext>
            </a:extLst>
          </a:blip>
          <a:srcRect t="13815"/>
          <a:stretch>
            <a:fillRect/>
          </a:stretch>
        </p:blipFill>
        <p:spPr bwMode="auto">
          <a:xfrm>
            <a:off x="1981200" y="3733800"/>
            <a:ext cx="55705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dirty="0"/>
              <a:t>Differences Between Basic and Enhanced 9-1-1</a:t>
            </a:r>
          </a:p>
        </p:txBody>
      </p:sp>
      <p:sp>
        <p:nvSpPr>
          <p:cNvPr id="5" name="Content Placeholder 4"/>
          <p:cNvSpPr>
            <a:spLocks noGrp="1"/>
          </p:cNvSpPr>
          <p:nvPr>
            <p:ph idx="1"/>
          </p:nvPr>
        </p:nvSpPr>
        <p:spPr/>
        <p:txBody>
          <a:bodyPr/>
          <a:lstStyle/>
          <a:p>
            <a:r>
              <a:rPr lang="en-US" dirty="0"/>
              <a:t>Wireline Call Routing</a:t>
            </a:r>
          </a:p>
        </p:txBody>
      </p:sp>
      <p:grpSp>
        <p:nvGrpSpPr>
          <p:cNvPr id="2" name="Group 2"/>
          <p:cNvGrpSpPr>
            <a:grpSpLocks/>
          </p:cNvGrpSpPr>
          <p:nvPr/>
        </p:nvGrpSpPr>
        <p:grpSpPr bwMode="auto">
          <a:xfrm>
            <a:off x="4800600" y="2209800"/>
            <a:ext cx="3886200" cy="3267075"/>
            <a:chOff x="3615" y="7920"/>
            <a:chExt cx="5068" cy="4545"/>
          </a:xfrm>
        </p:grpSpPr>
        <p:pic>
          <p:nvPicPr>
            <p:cNvPr id="17420" name="Picture 3" descr="Enhanced 9-1-1"/>
            <p:cNvPicPr>
              <a:picLocks noChangeAspect="1" noChangeArrowheads="1"/>
            </p:cNvPicPr>
            <p:nvPr/>
          </p:nvPicPr>
          <p:blipFill>
            <a:blip r:embed="rId3" r:link="rId4">
              <a:grayscl/>
              <a:extLst>
                <a:ext uri="{28A0092B-C50C-407E-A947-70E740481C1C}">
                  <a14:useLocalDpi xmlns:a14="http://schemas.microsoft.com/office/drawing/2010/main" val="0"/>
                </a:ext>
              </a:extLst>
            </a:blip>
            <a:srcRect t="7523" b="-9416"/>
            <a:stretch>
              <a:fillRect/>
            </a:stretch>
          </p:blipFill>
          <p:spPr bwMode="auto">
            <a:xfrm>
              <a:off x="3615" y="7920"/>
              <a:ext cx="5068" cy="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4"/>
            <p:cNvSpPr txBox="1">
              <a:spLocks noChangeArrowheads="1"/>
            </p:cNvSpPr>
            <p:nvPr/>
          </p:nvSpPr>
          <p:spPr bwMode="auto">
            <a:xfrm>
              <a:off x="5280" y="9855"/>
              <a:ext cx="82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latin typeface="Arial Black" panose="020B0A04020102020204" pitchFamily="34" charset="0"/>
                </a:rPr>
                <a:t>ANI</a:t>
              </a:r>
              <a:endParaRPr lang="en-US" altLang="en-US"/>
            </a:p>
          </p:txBody>
        </p:sp>
        <p:sp>
          <p:nvSpPr>
            <p:cNvPr id="17422" name="Text Box 5"/>
            <p:cNvSpPr txBox="1">
              <a:spLocks noChangeArrowheads="1"/>
            </p:cNvSpPr>
            <p:nvPr/>
          </p:nvSpPr>
          <p:spPr bwMode="auto">
            <a:xfrm>
              <a:off x="6390" y="9735"/>
              <a:ext cx="82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latin typeface="Arial Black" panose="020B0A04020102020204" pitchFamily="34" charset="0"/>
                </a:rPr>
                <a:t>ALI</a:t>
              </a:r>
              <a:endParaRPr lang="en-US" altLang="en-US"/>
            </a:p>
          </p:txBody>
        </p:sp>
        <p:sp>
          <p:nvSpPr>
            <p:cNvPr id="17423" name="Text Box 6"/>
            <p:cNvSpPr txBox="1">
              <a:spLocks noChangeArrowheads="1"/>
            </p:cNvSpPr>
            <p:nvPr/>
          </p:nvSpPr>
          <p:spPr bwMode="auto">
            <a:xfrm>
              <a:off x="5445" y="11910"/>
              <a:ext cx="150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latin typeface="Arial Black" panose="020B0A04020102020204" pitchFamily="34" charset="0"/>
                </a:rPr>
                <a:t>ALI Database</a:t>
              </a:r>
              <a:endParaRPr lang="en-US" altLang="en-US"/>
            </a:p>
          </p:txBody>
        </p:sp>
      </p:grpSp>
      <p:sp>
        <p:nvSpPr>
          <p:cNvPr id="9" name="Curved Up Arrow 8"/>
          <p:cNvSpPr>
            <a:spLocks noChangeArrowheads="1"/>
          </p:cNvSpPr>
          <p:nvPr/>
        </p:nvSpPr>
        <p:spPr bwMode="auto">
          <a:xfrm>
            <a:off x="6548438" y="2971800"/>
            <a:ext cx="455612" cy="1462088"/>
          </a:xfrm>
          <a:prstGeom prst="curvedUpArrow">
            <a:avLst>
              <a:gd name="adj1" fmla="val 25000"/>
              <a:gd name="adj2" fmla="val 50000"/>
              <a:gd name="adj3" fmla="val 25034"/>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3" name="Group 17"/>
          <p:cNvGrpSpPr>
            <a:grpSpLocks/>
          </p:cNvGrpSpPr>
          <p:nvPr/>
        </p:nvGrpSpPr>
        <p:grpSpPr bwMode="auto">
          <a:xfrm>
            <a:off x="7069138" y="3046413"/>
            <a:ext cx="1303337" cy="365125"/>
            <a:chOff x="5924550" y="6172200"/>
            <a:chExt cx="1524000" cy="381000"/>
          </a:xfrm>
        </p:grpSpPr>
        <p:sp>
          <p:nvSpPr>
            <p:cNvPr id="13" name="Bent-Up Arrow 12"/>
            <p:cNvSpPr/>
            <p:nvPr/>
          </p:nvSpPr>
          <p:spPr bwMode="auto">
            <a:xfrm>
              <a:off x="6019219" y="6248400"/>
              <a:ext cx="1429331" cy="304800"/>
            </a:xfrm>
            <a:prstGeom prst="bentUpArrow">
              <a:avLst>
                <a:gd name="adj1" fmla="val 28226"/>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4" name="L-Shape 13"/>
            <p:cNvSpPr/>
            <p:nvPr/>
          </p:nvSpPr>
          <p:spPr bwMode="auto">
            <a:xfrm>
              <a:off x="5924550" y="6172200"/>
              <a:ext cx="152214" cy="381000"/>
            </a:xfrm>
            <a:prstGeom prst="corner">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4" name="Group 21"/>
          <p:cNvGrpSpPr>
            <a:grpSpLocks/>
          </p:cNvGrpSpPr>
          <p:nvPr/>
        </p:nvGrpSpPr>
        <p:grpSpPr bwMode="auto">
          <a:xfrm>
            <a:off x="5114925" y="3046413"/>
            <a:ext cx="1590675" cy="438150"/>
            <a:chOff x="1981200" y="5791200"/>
            <a:chExt cx="1524000" cy="457200"/>
          </a:xfrm>
        </p:grpSpPr>
        <p:sp>
          <p:nvSpPr>
            <p:cNvPr id="16" name="Bent-Up Arrow 15"/>
            <p:cNvSpPr/>
            <p:nvPr/>
          </p:nvSpPr>
          <p:spPr bwMode="auto">
            <a:xfrm>
              <a:off x="2133296" y="5791200"/>
              <a:ext cx="1371904" cy="457200"/>
            </a:xfrm>
            <a:prstGeom prst="bentUpArrow">
              <a:avLst>
                <a:gd name="adj1" fmla="val 28226"/>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17" name="L-Shape 16"/>
            <p:cNvSpPr/>
            <p:nvPr/>
          </p:nvSpPr>
          <p:spPr bwMode="auto">
            <a:xfrm>
              <a:off x="1981200" y="5867400"/>
              <a:ext cx="228144" cy="381000"/>
            </a:xfrm>
            <a:prstGeom prst="corner">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grpSp>
      <p:sp>
        <p:nvSpPr>
          <p:cNvPr id="23" name="Content Placeholder 2"/>
          <p:cNvSpPr txBox="1">
            <a:spLocks/>
          </p:cNvSpPr>
          <p:nvPr/>
        </p:nvSpPr>
        <p:spPr>
          <a:xfrm>
            <a:off x="1447800" y="2133600"/>
            <a:ext cx="3429000" cy="4267200"/>
          </a:xfrm>
          <a:prstGeom prst="rect">
            <a:avLst/>
          </a:prstGeom>
        </p:spPr>
        <p:txBody>
          <a:bodyPr/>
          <a:lstStyle/>
          <a:p>
            <a:pPr marL="342900" indent="-342900">
              <a:spcBef>
                <a:spcPct val="20000"/>
              </a:spcBef>
              <a:buFontTx/>
              <a:buChar char="•"/>
              <a:defRPr/>
            </a:pPr>
            <a:r>
              <a:rPr lang="en-US" sz="3200" kern="0" dirty="0">
                <a:latin typeface="+mn-lt"/>
              </a:rPr>
              <a:t>Enhanced 9-1-1</a:t>
            </a:r>
            <a:endParaRPr lang="en-US" sz="2800" kern="0" dirty="0">
              <a:latin typeface="+mn-lt"/>
            </a:endParaRPr>
          </a:p>
          <a:p>
            <a:pPr marL="742950" lvl="1" indent="-285750">
              <a:spcBef>
                <a:spcPct val="20000"/>
              </a:spcBef>
              <a:buFontTx/>
              <a:buChar char="–"/>
              <a:defRPr/>
            </a:pPr>
            <a:r>
              <a:rPr lang="en-US" sz="2800" kern="0" dirty="0">
                <a:latin typeface="+mn-lt"/>
              </a:rPr>
              <a:t>Selective call routing</a:t>
            </a:r>
          </a:p>
          <a:p>
            <a:pPr marL="742950" lvl="1" indent="-285750">
              <a:spcBef>
                <a:spcPct val="20000"/>
              </a:spcBef>
              <a:buFontTx/>
              <a:buChar char="–"/>
              <a:defRPr/>
            </a:pPr>
            <a:r>
              <a:rPr lang="en-US" sz="2800" kern="0" dirty="0">
                <a:latin typeface="+mn-lt"/>
              </a:rPr>
              <a:t>ANI &amp; ALI</a:t>
            </a:r>
          </a:p>
          <a:p>
            <a:pPr marL="742950" lvl="1" indent="-285750">
              <a:spcBef>
                <a:spcPct val="20000"/>
              </a:spcBef>
              <a:buFontTx/>
              <a:buChar char="–"/>
              <a:defRPr/>
            </a:pPr>
            <a:endParaRPr lang="en-US" sz="2800" kern="0" dirty="0">
              <a:latin typeface="+mn-lt"/>
            </a:endParaRPr>
          </a:p>
          <a:p>
            <a:pPr marL="742950" lvl="1" indent="-285750">
              <a:spcBef>
                <a:spcPct val="20000"/>
              </a:spcBef>
              <a:buFontTx/>
              <a:buChar char="–"/>
              <a:defRPr/>
            </a:pPr>
            <a:endParaRPr lang="en-US"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a:t>Differences Between Basic and Enhanced 9-1-1</a:t>
            </a:r>
          </a:p>
        </p:txBody>
      </p:sp>
      <p:sp>
        <p:nvSpPr>
          <p:cNvPr id="2" name="Content Placeholder 1"/>
          <p:cNvSpPr>
            <a:spLocks noGrp="1"/>
          </p:cNvSpPr>
          <p:nvPr>
            <p:ph idx="1"/>
          </p:nvPr>
        </p:nvSpPr>
        <p:spPr/>
        <p:txBody>
          <a:bodyPr/>
          <a:lstStyle/>
          <a:p>
            <a:r>
              <a:rPr lang="en-US" dirty="0"/>
              <a:t>Wireline Call Routing</a:t>
            </a:r>
          </a:p>
        </p:txBody>
      </p:sp>
      <p:grpSp>
        <p:nvGrpSpPr>
          <p:cNvPr id="18435" name="Group 2"/>
          <p:cNvGrpSpPr>
            <a:grpSpLocks/>
          </p:cNvGrpSpPr>
          <p:nvPr/>
        </p:nvGrpSpPr>
        <p:grpSpPr bwMode="auto">
          <a:xfrm>
            <a:off x="2819400" y="2438157"/>
            <a:ext cx="4093651" cy="3429242"/>
            <a:chOff x="3111" y="4989"/>
            <a:chExt cx="7861" cy="5060"/>
          </a:xfrm>
        </p:grpSpPr>
        <p:sp>
          <p:nvSpPr>
            <p:cNvPr id="29699" name="Rectangle 3"/>
            <p:cNvSpPr>
              <a:spLocks noChangeArrowheads="1"/>
            </p:cNvSpPr>
            <p:nvPr/>
          </p:nvSpPr>
          <p:spPr bwMode="auto">
            <a:xfrm>
              <a:off x="3111" y="5069"/>
              <a:ext cx="7861" cy="498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a:defRPr/>
              </a:pPr>
              <a:endParaRPr lang="en-US" dirty="0">
                <a:latin typeface="Arial" charset="0"/>
              </a:endParaRPr>
            </a:p>
          </p:txBody>
        </p:sp>
        <p:grpSp>
          <p:nvGrpSpPr>
            <p:cNvPr id="18438" name="Group 4"/>
            <p:cNvGrpSpPr>
              <a:grpSpLocks/>
            </p:cNvGrpSpPr>
            <p:nvPr/>
          </p:nvGrpSpPr>
          <p:grpSpPr bwMode="auto">
            <a:xfrm>
              <a:off x="3216" y="4989"/>
              <a:ext cx="7719" cy="3786"/>
              <a:chOff x="3216" y="4989"/>
              <a:chExt cx="7719" cy="3786"/>
            </a:xfrm>
          </p:grpSpPr>
          <p:cxnSp>
            <p:nvCxnSpPr>
              <p:cNvPr id="18443" name="AutoShape 5"/>
              <p:cNvCxnSpPr>
                <a:cxnSpLocks noChangeShapeType="1"/>
              </p:cNvCxnSpPr>
              <p:nvPr/>
            </p:nvCxnSpPr>
            <p:spPr bwMode="auto">
              <a:xfrm>
                <a:off x="4636" y="5933"/>
                <a:ext cx="2144" cy="550"/>
              </a:xfrm>
              <a:prstGeom prst="straightConnector1">
                <a:avLst/>
              </a:prstGeom>
              <a:noFill/>
              <a:ln w="9525">
                <a:solidFill>
                  <a:srgbClr val="FF0000"/>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18444" name="AutoShape 6"/>
              <p:cNvCxnSpPr>
                <a:cxnSpLocks noChangeShapeType="1"/>
              </p:cNvCxnSpPr>
              <p:nvPr/>
            </p:nvCxnSpPr>
            <p:spPr bwMode="auto">
              <a:xfrm flipV="1">
                <a:off x="7757" y="6217"/>
                <a:ext cx="1962" cy="308"/>
              </a:xfrm>
              <a:prstGeom prst="straightConnector1">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18445" name="AutoShape 7"/>
              <p:cNvCxnSpPr>
                <a:cxnSpLocks noChangeShapeType="1"/>
              </p:cNvCxnSpPr>
              <p:nvPr/>
            </p:nvCxnSpPr>
            <p:spPr bwMode="auto">
              <a:xfrm>
                <a:off x="7828" y="6888"/>
                <a:ext cx="820" cy="546"/>
              </a:xfrm>
              <a:prstGeom prst="straightConnector1">
                <a:avLst/>
              </a:prstGeom>
              <a:noFill/>
              <a:ln w="9525">
                <a:solidFill>
                  <a:srgbClr val="FF0000"/>
                </a:solidFill>
                <a:prstDash val="sysDot"/>
                <a:round/>
                <a:headEnd type="triangle" w="med" len="med"/>
                <a:tailEnd type="oval" w="med" len="med"/>
              </a:ln>
              <a:extLst>
                <a:ext uri="{909E8E84-426E-40DD-AFC4-6F175D3DCCD1}">
                  <a14:hiddenFill xmlns:a14="http://schemas.microsoft.com/office/drawing/2010/main">
                    <a:noFill/>
                  </a14:hiddenFill>
                </a:ext>
              </a:extLst>
            </p:spPr>
          </p:cxnSp>
          <p:cxnSp>
            <p:nvCxnSpPr>
              <p:cNvPr id="29704" name="AutoShape 8"/>
              <p:cNvCxnSpPr>
                <a:cxnSpLocks noChangeShapeType="1"/>
                <a:endCxn id="29714" idx="1"/>
              </p:cNvCxnSpPr>
              <p:nvPr/>
            </p:nvCxnSpPr>
            <p:spPr bwMode="auto">
              <a:xfrm>
                <a:off x="4494" y="5581"/>
                <a:ext cx="2167" cy="625"/>
              </a:xfrm>
              <a:prstGeom prst="straightConnector1">
                <a:avLst/>
              </a:prstGeom>
              <a:noFill/>
              <a:ln w="9525">
                <a:solidFill>
                  <a:schemeClr val="bg1">
                    <a:lumMod val="50000"/>
                  </a:schemeClr>
                </a:solidFill>
                <a:prstDash val="lgDash"/>
                <a:round/>
                <a:headEnd type="oval" w="med" len="med"/>
                <a:tailEnd type="triangle" w="med" len="med"/>
              </a:ln>
            </p:spPr>
          </p:cxnSp>
          <p:cxnSp>
            <p:nvCxnSpPr>
              <p:cNvPr id="29705" name="AutoShape 9"/>
              <p:cNvCxnSpPr>
                <a:cxnSpLocks noChangeShapeType="1"/>
              </p:cNvCxnSpPr>
              <p:nvPr/>
            </p:nvCxnSpPr>
            <p:spPr bwMode="auto">
              <a:xfrm flipV="1">
                <a:off x="7828" y="5878"/>
                <a:ext cx="1887" cy="514"/>
              </a:xfrm>
              <a:prstGeom prst="straightConnector1">
                <a:avLst/>
              </a:prstGeom>
              <a:noFill/>
              <a:ln w="9525">
                <a:solidFill>
                  <a:schemeClr val="bg1">
                    <a:lumMod val="50000"/>
                  </a:schemeClr>
                </a:solidFill>
                <a:prstDash val="lgDash"/>
                <a:round/>
                <a:headEnd/>
                <a:tailEnd type="triangle" w="med" len="med"/>
              </a:ln>
            </p:spPr>
          </p:cxnSp>
          <p:cxnSp>
            <p:nvCxnSpPr>
              <p:cNvPr id="29706" name="AutoShape 10"/>
              <p:cNvCxnSpPr>
                <a:cxnSpLocks noChangeShapeType="1"/>
              </p:cNvCxnSpPr>
              <p:nvPr/>
            </p:nvCxnSpPr>
            <p:spPr bwMode="auto">
              <a:xfrm rot="10800000">
                <a:off x="7619" y="6990"/>
                <a:ext cx="720" cy="615"/>
              </a:xfrm>
              <a:prstGeom prst="straightConnector1">
                <a:avLst/>
              </a:prstGeom>
              <a:noFill/>
              <a:ln w="9525">
                <a:solidFill>
                  <a:schemeClr val="bg1">
                    <a:lumMod val="50000"/>
                  </a:schemeClr>
                </a:solidFill>
                <a:prstDash val="lgDash"/>
                <a:round/>
                <a:headEnd type="oval" w="med" len="med"/>
                <a:tailEnd type="triangle" w="med" len="med"/>
              </a:ln>
            </p:spPr>
          </p:cxnSp>
          <p:cxnSp>
            <p:nvCxnSpPr>
              <p:cNvPr id="29707" name="AutoShape 11"/>
              <p:cNvCxnSpPr>
                <a:cxnSpLocks noChangeShapeType="1"/>
              </p:cNvCxnSpPr>
              <p:nvPr/>
            </p:nvCxnSpPr>
            <p:spPr bwMode="auto">
              <a:xfrm flipH="1">
                <a:off x="4937" y="6829"/>
                <a:ext cx="2083" cy="866"/>
              </a:xfrm>
              <a:prstGeom prst="straightConnector1">
                <a:avLst/>
              </a:prstGeom>
              <a:noFill/>
              <a:ln w="9525">
                <a:solidFill>
                  <a:schemeClr val="bg1">
                    <a:lumMod val="50000"/>
                  </a:schemeClr>
                </a:solidFill>
                <a:prstDash val="lgDash"/>
                <a:round/>
                <a:headEnd type="oval" w="med" len="med"/>
                <a:tailEnd type="triangle" w="med" len="med"/>
              </a:ln>
            </p:spPr>
          </p:cxnSp>
          <p:sp>
            <p:nvSpPr>
              <p:cNvPr id="18450" name="Text Box 12"/>
              <p:cNvSpPr txBox="1">
                <a:spLocks noChangeArrowheads="1"/>
              </p:cNvSpPr>
              <p:nvPr/>
            </p:nvSpPr>
            <p:spPr bwMode="auto">
              <a:xfrm>
                <a:off x="9577" y="6660"/>
                <a:ext cx="135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latin typeface="Calibri" panose="020F0502020204030204" pitchFamily="34" charset="0"/>
                  </a:rPr>
                  <a:t>Town A PSAP</a:t>
                </a:r>
                <a:endParaRPr lang="en-US" altLang="en-US"/>
              </a:p>
            </p:txBody>
          </p:sp>
          <p:sp>
            <p:nvSpPr>
              <p:cNvPr id="18451" name="Text Box 13"/>
              <p:cNvSpPr txBox="1">
                <a:spLocks noChangeArrowheads="1"/>
              </p:cNvSpPr>
              <p:nvPr/>
            </p:nvSpPr>
            <p:spPr bwMode="auto">
              <a:xfrm>
                <a:off x="3757" y="8232"/>
                <a:ext cx="135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latin typeface="Calibri" panose="020F0502020204030204" pitchFamily="34" charset="0"/>
                  </a:rPr>
                  <a:t>Town B PSAP</a:t>
                </a:r>
                <a:endParaRPr lang="en-US" altLang="en-US"/>
              </a:p>
            </p:txBody>
          </p:sp>
          <p:sp>
            <p:nvSpPr>
              <p:cNvPr id="18452" name="Text Box 14"/>
              <p:cNvSpPr txBox="1">
                <a:spLocks noChangeArrowheads="1"/>
              </p:cNvSpPr>
              <p:nvPr/>
            </p:nvSpPr>
            <p:spPr bwMode="auto">
              <a:xfrm>
                <a:off x="5160" y="5102"/>
                <a:ext cx="366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dirty="0">
                    <a:latin typeface="Calibri" panose="020F0502020204030204" pitchFamily="34" charset="0"/>
                  </a:rPr>
                  <a:t>Central Office covering Town A and Town B</a:t>
                </a:r>
                <a:endParaRPr lang="en-US" altLang="en-US" dirty="0"/>
              </a:p>
            </p:txBody>
          </p:sp>
          <p:grpSp>
            <p:nvGrpSpPr>
              <p:cNvPr id="18453" name="Group 15"/>
              <p:cNvGrpSpPr>
                <a:grpSpLocks/>
              </p:cNvGrpSpPr>
              <p:nvPr/>
            </p:nvGrpSpPr>
            <p:grpSpPr bwMode="auto">
              <a:xfrm>
                <a:off x="3344" y="4989"/>
                <a:ext cx="7380" cy="3786"/>
                <a:chOff x="3390" y="4951"/>
                <a:chExt cx="7380" cy="3786"/>
              </a:xfrm>
            </p:grpSpPr>
            <p:sp>
              <p:nvSpPr>
                <p:cNvPr id="18456" name="Freeform 16"/>
                <p:cNvSpPr>
                  <a:spLocks/>
                </p:cNvSpPr>
                <p:nvPr/>
              </p:nvSpPr>
              <p:spPr bwMode="auto">
                <a:xfrm>
                  <a:off x="3390" y="6472"/>
                  <a:ext cx="7230" cy="2265"/>
                </a:xfrm>
                <a:custGeom>
                  <a:avLst/>
                  <a:gdLst>
                    <a:gd name="T0" fmla="*/ 0 w 7230"/>
                    <a:gd name="T1" fmla="*/ 946 h 2265"/>
                    <a:gd name="T2" fmla="*/ 1380 w 7230"/>
                    <a:gd name="T3" fmla="*/ 15 h 2265"/>
                    <a:gd name="T4" fmla="*/ 3030 w 7230"/>
                    <a:gd name="T5" fmla="*/ 855 h 2265"/>
                    <a:gd name="T6" fmla="*/ 5340 w 7230"/>
                    <a:gd name="T7" fmla="*/ 615 h 2265"/>
                    <a:gd name="T8" fmla="*/ 6618 w 7230"/>
                    <a:gd name="T9" fmla="*/ 1650 h 2265"/>
                    <a:gd name="T10" fmla="*/ 7230 w 7230"/>
                    <a:gd name="T11" fmla="*/ 2265 h 2265"/>
                    <a:gd name="T12" fmla="*/ 0 60000 65536"/>
                    <a:gd name="T13" fmla="*/ 0 60000 65536"/>
                    <a:gd name="T14" fmla="*/ 0 60000 65536"/>
                    <a:gd name="T15" fmla="*/ 0 60000 65536"/>
                    <a:gd name="T16" fmla="*/ 0 60000 65536"/>
                    <a:gd name="T17" fmla="*/ 0 60000 65536"/>
                    <a:gd name="T18" fmla="*/ 0 w 7230"/>
                    <a:gd name="T19" fmla="*/ 0 h 2265"/>
                    <a:gd name="T20" fmla="*/ 7230 w 7230"/>
                    <a:gd name="T21" fmla="*/ 2265 h 2265"/>
                  </a:gdLst>
                  <a:ahLst/>
                  <a:cxnLst>
                    <a:cxn ang="T12">
                      <a:pos x="T0" y="T1"/>
                    </a:cxn>
                    <a:cxn ang="T13">
                      <a:pos x="T2" y="T3"/>
                    </a:cxn>
                    <a:cxn ang="T14">
                      <a:pos x="T4" y="T5"/>
                    </a:cxn>
                    <a:cxn ang="T15">
                      <a:pos x="T6" y="T7"/>
                    </a:cxn>
                    <a:cxn ang="T16">
                      <a:pos x="T8" y="T9"/>
                    </a:cxn>
                    <a:cxn ang="T17">
                      <a:pos x="T10" y="T11"/>
                    </a:cxn>
                  </a:cxnLst>
                  <a:rect l="T18" t="T19" r="T20" b="T21"/>
                  <a:pathLst>
                    <a:path w="7230" h="2265">
                      <a:moveTo>
                        <a:pt x="0" y="946"/>
                      </a:moveTo>
                      <a:cubicBezTo>
                        <a:pt x="437" y="488"/>
                        <a:pt x="875" y="30"/>
                        <a:pt x="1380" y="15"/>
                      </a:cubicBezTo>
                      <a:cubicBezTo>
                        <a:pt x="1885" y="0"/>
                        <a:pt x="2370" y="755"/>
                        <a:pt x="3030" y="855"/>
                      </a:cubicBezTo>
                      <a:cubicBezTo>
                        <a:pt x="3690" y="955"/>
                        <a:pt x="4742" y="482"/>
                        <a:pt x="5340" y="615"/>
                      </a:cubicBezTo>
                      <a:cubicBezTo>
                        <a:pt x="5938" y="748"/>
                        <a:pt x="6303" y="1375"/>
                        <a:pt x="6618" y="1650"/>
                      </a:cubicBezTo>
                      <a:cubicBezTo>
                        <a:pt x="6933" y="1925"/>
                        <a:pt x="7081" y="2095"/>
                        <a:pt x="7230" y="2265"/>
                      </a:cubicBezTo>
                    </a:path>
                  </a:pathLst>
                </a:cu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457" name="Group 17"/>
                <p:cNvGrpSpPr>
                  <a:grpSpLocks/>
                </p:cNvGrpSpPr>
                <p:nvPr/>
              </p:nvGrpSpPr>
              <p:grpSpPr bwMode="auto">
                <a:xfrm>
                  <a:off x="3742" y="4951"/>
                  <a:ext cx="7028" cy="3439"/>
                  <a:chOff x="3742" y="4951"/>
                  <a:chExt cx="7028" cy="3439"/>
                </a:xfrm>
              </p:grpSpPr>
              <p:pic>
                <p:nvPicPr>
                  <p:cNvPr id="18458" name="Picture 18" descr="j0434223[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708" y="5485"/>
                    <a:ext cx="1139"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9" name="Group 19"/>
                  <p:cNvGrpSpPr>
                    <a:grpSpLocks/>
                  </p:cNvGrpSpPr>
                  <p:nvPr/>
                </p:nvGrpSpPr>
                <p:grpSpPr bwMode="auto">
                  <a:xfrm>
                    <a:off x="3742" y="4951"/>
                    <a:ext cx="7028" cy="3439"/>
                    <a:chOff x="3742" y="4951"/>
                    <a:chExt cx="7028" cy="3439"/>
                  </a:xfrm>
                </p:grpSpPr>
                <p:pic>
                  <p:nvPicPr>
                    <p:cNvPr id="18460" name="Picture 20" descr="bs00992_"/>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3742" y="4951"/>
                      <a:ext cx="930" cy="994"/>
                    </a:xfrm>
                    <a:prstGeom prst="rect">
                      <a:avLst/>
                    </a:prstGeom>
                    <a:noFill/>
                    <a:ln w="9525">
                      <a:noFill/>
                      <a:miter lim="800000"/>
                      <a:headEnd/>
                      <a:tailEnd/>
                    </a:ln>
                  </p:spPr>
                </p:pic>
                <p:pic>
                  <p:nvPicPr>
                    <p:cNvPr id="18461" name="Picture 21" descr="bs00992_"/>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8229" y="7396"/>
                      <a:ext cx="930" cy="994"/>
                    </a:xfrm>
                    <a:prstGeom prst="rect">
                      <a:avLst/>
                    </a:prstGeom>
                    <a:noFill/>
                    <a:ln w="9525">
                      <a:noFill/>
                      <a:miter lim="800000"/>
                      <a:headEnd/>
                      <a:tailEnd/>
                    </a:ln>
                  </p:spPr>
                </p:pic>
                <p:pic>
                  <p:nvPicPr>
                    <p:cNvPr id="18462" name="Picture 1" descr="Enhanced 9-1-1"/>
                    <p:cNvPicPr>
                      <a:picLocks noChangeAspect="1" noChangeArrowheads="1"/>
                    </p:cNvPicPr>
                    <p:nvPr/>
                  </p:nvPicPr>
                  <p:blipFill>
                    <a:blip r:embed="rId5" cstate="print">
                      <a:duotone>
                        <a:prstClr val="black"/>
                        <a:schemeClr val="accent2">
                          <a:tint val="45000"/>
                          <a:satMod val="400000"/>
                        </a:schemeClr>
                      </a:duotone>
                    </a:blip>
                    <a:srcRect l="76222" t="10353" b="66667"/>
                    <a:stretch>
                      <a:fillRect/>
                    </a:stretch>
                  </p:blipFill>
                  <p:spPr bwMode="auto">
                    <a:xfrm>
                      <a:off x="9765" y="5699"/>
                      <a:ext cx="1005" cy="961"/>
                    </a:xfrm>
                    <a:prstGeom prst="rect">
                      <a:avLst/>
                    </a:prstGeom>
                    <a:noFill/>
                    <a:ln w="9525">
                      <a:noFill/>
                      <a:miter lim="800000"/>
                      <a:headEnd/>
                      <a:tailEnd/>
                    </a:ln>
                  </p:spPr>
                </p:pic>
                <p:pic>
                  <p:nvPicPr>
                    <p:cNvPr id="18463" name="Picture 1" descr="Enhanced 9-1-1"/>
                    <p:cNvPicPr>
                      <a:picLocks noChangeAspect="1" noChangeArrowheads="1"/>
                    </p:cNvPicPr>
                    <p:nvPr/>
                  </p:nvPicPr>
                  <p:blipFill>
                    <a:blip r:embed="rId6" cstate="print">
                      <a:duotone>
                        <a:schemeClr val="bg2">
                          <a:shade val="45000"/>
                          <a:satMod val="135000"/>
                        </a:schemeClr>
                        <a:prstClr val="white"/>
                      </a:duotone>
                    </a:blip>
                    <a:srcRect t="10353" r="76222" b="66667"/>
                    <a:stretch>
                      <a:fillRect/>
                    </a:stretch>
                  </p:blipFill>
                  <p:spPr bwMode="auto">
                    <a:xfrm>
                      <a:off x="3848" y="7192"/>
                      <a:ext cx="1089" cy="1040"/>
                    </a:xfrm>
                    <a:prstGeom prst="rect">
                      <a:avLst/>
                    </a:prstGeom>
                    <a:noFill/>
                    <a:ln w="9525">
                      <a:noFill/>
                      <a:miter lim="800000"/>
                      <a:headEnd/>
                      <a:tailEnd/>
                    </a:ln>
                  </p:spPr>
                </p:pic>
              </p:grpSp>
            </p:grpSp>
          </p:grpSp>
          <p:sp>
            <p:nvSpPr>
              <p:cNvPr id="18454" name="Text Box 24"/>
              <p:cNvSpPr txBox="1">
                <a:spLocks noChangeArrowheads="1"/>
              </p:cNvSpPr>
              <p:nvPr/>
            </p:nvSpPr>
            <p:spPr bwMode="auto">
              <a:xfrm>
                <a:off x="3216" y="5877"/>
                <a:ext cx="125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latin typeface="Calibri" panose="020F0502020204030204" pitchFamily="34" charset="0"/>
                  </a:rPr>
                  <a:t>Town A </a:t>
                </a:r>
              </a:p>
              <a:p>
                <a:pPr>
                  <a:spcAft>
                    <a:spcPts val="1000"/>
                  </a:spcAft>
                </a:pPr>
                <a:r>
                  <a:rPr lang="en-US" altLang="en-US" sz="1100">
                    <a:latin typeface="Calibri" panose="020F0502020204030204" pitchFamily="34" charset="0"/>
                  </a:rPr>
                  <a:t>ESN 0123</a:t>
                </a:r>
                <a:endParaRPr lang="en-US" altLang="en-US"/>
              </a:p>
            </p:txBody>
          </p:sp>
          <p:sp>
            <p:nvSpPr>
              <p:cNvPr id="18455" name="Text Box 25"/>
              <p:cNvSpPr txBox="1">
                <a:spLocks noChangeArrowheads="1"/>
              </p:cNvSpPr>
              <p:nvPr/>
            </p:nvSpPr>
            <p:spPr bwMode="auto">
              <a:xfrm>
                <a:off x="7050" y="8052"/>
                <a:ext cx="1515"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dirty="0">
                    <a:latin typeface="Calibri" panose="020F0502020204030204" pitchFamily="34" charset="0"/>
                  </a:rPr>
                  <a:t>Town B</a:t>
                </a:r>
              </a:p>
              <a:p>
                <a:pPr>
                  <a:spcAft>
                    <a:spcPts val="1000"/>
                  </a:spcAft>
                </a:pPr>
                <a:r>
                  <a:rPr lang="en-US" altLang="en-US" sz="1100" dirty="0">
                    <a:latin typeface="Calibri" panose="020F0502020204030204" pitchFamily="34" charset="0"/>
                  </a:rPr>
                  <a:t>ESN 0321</a:t>
                </a:r>
                <a:endParaRPr lang="en-US" altLang="en-US" dirty="0"/>
              </a:p>
            </p:txBody>
          </p:sp>
        </p:grpSp>
        <p:cxnSp>
          <p:nvCxnSpPr>
            <p:cNvPr id="29722" name="AutoShape 26"/>
            <p:cNvCxnSpPr>
              <a:cxnSpLocks noChangeShapeType="1"/>
            </p:cNvCxnSpPr>
            <p:nvPr/>
          </p:nvCxnSpPr>
          <p:spPr bwMode="auto">
            <a:xfrm>
              <a:off x="7828" y="9110"/>
              <a:ext cx="1785" cy="2"/>
            </a:xfrm>
            <a:prstGeom prst="straightConnector1">
              <a:avLst/>
            </a:prstGeom>
            <a:noFill/>
            <a:ln w="9525">
              <a:solidFill>
                <a:schemeClr val="bg1">
                  <a:lumMod val="50000"/>
                </a:schemeClr>
              </a:solidFill>
              <a:prstDash val="lgDash"/>
              <a:round/>
              <a:headEnd type="oval" w="med" len="med"/>
              <a:tailEnd type="triangle" w="med" len="med"/>
            </a:ln>
          </p:spPr>
        </p:cxnSp>
        <p:sp>
          <p:nvSpPr>
            <p:cNvPr id="18440" name="Text Box 27"/>
            <p:cNvSpPr txBox="1">
              <a:spLocks noChangeArrowheads="1"/>
            </p:cNvSpPr>
            <p:nvPr/>
          </p:nvSpPr>
          <p:spPr bwMode="auto">
            <a:xfrm>
              <a:off x="7828" y="9211"/>
              <a:ext cx="272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latin typeface="Calibri" panose="020F0502020204030204" pitchFamily="34" charset="0"/>
                </a:rPr>
                <a:t>Enhanced 9-1-1 Call Routing</a:t>
              </a:r>
              <a:endParaRPr lang="en-US" altLang="en-US"/>
            </a:p>
          </p:txBody>
        </p:sp>
        <p:cxnSp>
          <p:nvCxnSpPr>
            <p:cNvPr id="18441" name="AutoShape 28"/>
            <p:cNvCxnSpPr>
              <a:cxnSpLocks noChangeShapeType="1"/>
            </p:cNvCxnSpPr>
            <p:nvPr/>
          </p:nvCxnSpPr>
          <p:spPr bwMode="auto">
            <a:xfrm>
              <a:off x="4998" y="9110"/>
              <a:ext cx="1710" cy="0"/>
            </a:xfrm>
            <a:prstGeom prst="straightConnector1">
              <a:avLst/>
            </a:prstGeom>
            <a:noFill/>
            <a:ln w="9525">
              <a:solidFill>
                <a:srgbClr val="FF0000"/>
              </a:solidFill>
              <a:prstDash val="sysDot"/>
              <a:round/>
              <a:headEnd type="oval" w="med" len="med"/>
              <a:tailEnd type="triangle" w="med" len="med"/>
            </a:ln>
            <a:extLst>
              <a:ext uri="{909E8E84-426E-40DD-AFC4-6F175D3DCCD1}">
                <a14:hiddenFill xmlns:a14="http://schemas.microsoft.com/office/drawing/2010/main">
                  <a:noFill/>
                </a14:hiddenFill>
              </a:ext>
            </a:extLst>
          </p:spPr>
        </p:cxnSp>
        <p:sp>
          <p:nvSpPr>
            <p:cNvPr id="18442" name="Text Box 29"/>
            <p:cNvSpPr txBox="1">
              <a:spLocks noChangeArrowheads="1"/>
            </p:cNvSpPr>
            <p:nvPr/>
          </p:nvSpPr>
          <p:spPr bwMode="auto">
            <a:xfrm>
              <a:off x="4893" y="9211"/>
              <a:ext cx="2157"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en-US" altLang="en-US" sz="1100">
                  <a:solidFill>
                    <a:srgbClr val="FF0000"/>
                  </a:solidFill>
                  <a:latin typeface="Calibri" panose="020F0502020204030204" pitchFamily="34" charset="0"/>
                </a:rPr>
                <a:t>Basic 9-1-1 Call Routing</a:t>
              </a:r>
              <a:endParaRPr lang="en-US" altLang="en-US">
                <a:solidFill>
                  <a:srgbClr val="FF0000"/>
                </a:solidFill>
              </a:endParaRPr>
            </a:p>
          </p:txBody>
        </p:sp>
      </p:grpSp>
      <p:sp>
        <p:nvSpPr>
          <p:cNvPr id="45" name="Content Placeholder 2"/>
          <p:cNvSpPr txBox="1">
            <a:spLocks/>
          </p:cNvSpPr>
          <p:nvPr/>
        </p:nvSpPr>
        <p:spPr>
          <a:xfrm>
            <a:off x="2209800" y="1905000"/>
            <a:ext cx="6324600" cy="533400"/>
          </a:xfrm>
          <a:prstGeom prst="rect">
            <a:avLst/>
          </a:prstGeom>
        </p:spPr>
        <p:txBody>
          <a:bodyPr/>
          <a:lstStyle/>
          <a:p>
            <a:pPr marL="342900" indent="-342900">
              <a:spcBef>
                <a:spcPct val="20000"/>
              </a:spcBef>
              <a:buFontTx/>
              <a:buChar char="•"/>
              <a:defRPr/>
            </a:pPr>
            <a:r>
              <a:rPr lang="en-US" sz="3200" kern="0" dirty="0">
                <a:latin typeface="+mn-lt"/>
              </a:rPr>
              <a:t>Selective call routing </a:t>
            </a:r>
            <a:endParaRPr lang="en-US" sz="2800" kern="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a:t>Differences Between Basic and Enhanced 9-1-1</a:t>
            </a:r>
          </a:p>
        </p:txBody>
      </p:sp>
      <p:sp>
        <p:nvSpPr>
          <p:cNvPr id="3" name="Content Placeholder 2"/>
          <p:cNvSpPr>
            <a:spLocks noGrp="1"/>
          </p:cNvSpPr>
          <p:nvPr>
            <p:ph idx="1"/>
          </p:nvPr>
        </p:nvSpPr>
        <p:spPr>
          <a:xfrm>
            <a:off x="1905000" y="1600200"/>
            <a:ext cx="6781800" cy="4525963"/>
          </a:xfrm>
        </p:spPr>
        <p:txBody>
          <a:bodyPr/>
          <a:lstStyle/>
          <a:p>
            <a:r>
              <a:rPr lang="en-US" altLang="en-US" dirty="0"/>
              <a:t>Possible wire line 9-1-1call delivery problems:</a:t>
            </a:r>
          </a:p>
          <a:p>
            <a:pPr lvl="1"/>
            <a:r>
              <a:rPr lang="en-US" altLang="en-US" dirty="0"/>
              <a:t>No dial tone because the telephone or the lines to the central office are out of service</a:t>
            </a:r>
          </a:p>
          <a:p>
            <a:pPr lvl="1"/>
            <a:r>
              <a:rPr lang="en-US" altLang="en-US" dirty="0"/>
              <a:t>The central office is isolated from the telephone system and unable to pass the call to the 9-1-1 network</a:t>
            </a:r>
          </a:p>
          <a:p>
            <a:pPr lvl="1"/>
            <a:endParaRPr lang="en-US" altLang="en-US" dirty="0"/>
          </a:p>
        </p:txBody>
      </p:sp>
      <p:grpSp>
        <p:nvGrpSpPr>
          <p:cNvPr id="19460" name="Group 3"/>
          <p:cNvGrpSpPr>
            <a:grpSpLocks/>
          </p:cNvGrpSpPr>
          <p:nvPr/>
        </p:nvGrpSpPr>
        <p:grpSpPr bwMode="auto">
          <a:xfrm>
            <a:off x="152400" y="1341438"/>
            <a:ext cx="1347788" cy="2016125"/>
            <a:chOff x="152574" y="1341303"/>
            <a:chExt cx="1348235" cy="2015508"/>
          </a:xfrm>
        </p:grpSpPr>
        <p:pic>
          <p:nvPicPr>
            <p:cNvPr id="19462" name="Picture 4" descr="pho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1272209" cy="17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descr="MCj02868790000[1]"/>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rot="1325581">
              <a:off x="152574" y="1341303"/>
              <a:ext cx="418433" cy="89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quot;No&quot; Symbol 6"/>
          <p:cNvSpPr/>
          <p:nvPr/>
        </p:nvSpPr>
        <p:spPr bwMode="auto">
          <a:xfrm>
            <a:off x="0" y="1066800"/>
            <a:ext cx="1905000" cy="2590800"/>
          </a:xfrm>
          <a:prstGeom prst="noSmoking">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a:t>Differences Between Basic and Enhanced 9-1-1</a:t>
            </a:r>
          </a:p>
        </p:txBody>
      </p:sp>
      <p:sp>
        <p:nvSpPr>
          <p:cNvPr id="2" name="Content Placeholder 1"/>
          <p:cNvSpPr>
            <a:spLocks noGrp="1"/>
          </p:cNvSpPr>
          <p:nvPr>
            <p:ph idx="1"/>
          </p:nvPr>
        </p:nvSpPr>
        <p:spPr>
          <a:xfrm>
            <a:off x="457200" y="1600200"/>
            <a:ext cx="4114800" cy="4525963"/>
          </a:xfrm>
        </p:spPr>
        <p:txBody>
          <a:bodyPr/>
          <a:lstStyle/>
          <a:p>
            <a:r>
              <a:rPr lang="en-US" dirty="0"/>
              <a:t>Wireless Call Routing</a:t>
            </a:r>
          </a:p>
          <a:p>
            <a:pPr lvl="1"/>
            <a:r>
              <a:rPr lang="en-US" dirty="0"/>
              <a:t>Based on the cell tower receiving the call.</a:t>
            </a:r>
          </a:p>
          <a:p>
            <a:pPr lvl="1"/>
            <a:r>
              <a:rPr lang="en-US" dirty="0"/>
              <a:t>Phone location is available after call is answered.</a:t>
            </a:r>
          </a:p>
        </p:txBody>
      </p:sp>
      <p:grpSp>
        <p:nvGrpSpPr>
          <p:cNvPr id="33" name="Group 32"/>
          <p:cNvGrpSpPr/>
          <p:nvPr/>
        </p:nvGrpSpPr>
        <p:grpSpPr>
          <a:xfrm>
            <a:off x="4419600" y="1676400"/>
            <a:ext cx="4488180" cy="3681730"/>
            <a:chOff x="0" y="1"/>
            <a:chExt cx="6438907" cy="4905376"/>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438907" cy="4905376"/>
            </a:xfrm>
            <a:prstGeom prst="rect">
              <a:avLst/>
            </a:prstGeom>
          </p:spPr>
        </p:pic>
        <p:pic>
          <p:nvPicPr>
            <p:cNvPr id="35" name="Picture 34" descr="Q:\OETS\GRAPHICS\ssite.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3136" y="2202427"/>
              <a:ext cx="361316" cy="320040"/>
            </a:xfrm>
            <a:prstGeom prst="rect">
              <a:avLst/>
            </a:prstGeom>
            <a:noFill/>
            <a:ln>
              <a:noFill/>
            </a:ln>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30" y="1502960"/>
              <a:ext cx="446314" cy="455984"/>
            </a:xfrm>
            <a:prstGeom prst="rect">
              <a:avLst/>
            </a:prstGeom>
          </p:spPr>
        </p:pic>
      </p:grpSp>
    </p:spTree>
    <p:extLst>
      <p:ext uri="{BB962C8B-B14F-4D97-AF65-F5344CB8AC3E}">
        <p14:creationId xmlns:p14="http://schemas.microsoft.com/office/powerpoint/2010/main" val="407696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a:t>Differences Between Basic and Enhanced 9-1-1</a:t>
            </a:r>
          </a:p>
        </p:txBody>
      </p:sp>
      <p:sp>
        <p:nvSpPr>
          <p:cNvPr id="2" name="Content Placeholder 1"/>
          <p:cNvSpPr>
            <a:spLocks noGrp="1"/>
          </p:cNvSpPr>
          <p:nvPr>
            <p:ph idx="1"/>
          </p:nvPr>
        </p:nvSpPr>
        <p:spPr>
          <a:xfrm>
            <a:off x="457200" y="1600200"/>
            <a:ext cx="4953000" cy="4525963"/>
          </a:xfrm>
        </p:spPr>
        <p:txBody>
          <a:bodyPr/>
          <a:lstStyle/>
          <a:p>
            <a:r>
              <a:rPr lang="en-US" dirty="0"/>
              <a:t>VoIP Call Routing</a:t>
            </a:r>
          </a:p>
          <a:p>
            <a:pPr lvl="1"/>
            <a:r>
              <a:rPr lang="en-US" dirty="0"/>
              <a:t>Stationary</a:t>
            </a:r>
          </a:p>
          <a:p>
            <a:pPr lvl="2"/>
            <a:r>
              <a:rPr lang="en-US" dirty="0"/>
              <a:t>Same as Wireline</a:t>
            </a:r>
          </a:p>
          <a:p>
            <a:pPr lvl="1"/>
            <a:r>
              <a:rPr lang="en-US" dirty="0"/>
              <a:t>Nomadic</a:t>
            </a:r>
          </a:p>
          <a:p>
            <a:pPr lvl="2"/>
            <a:r>
              <a:rPr lang="en-US" dirty="0"/>
              <a:t>Customer provided address is used to determine latitude and longitude.</a:t>
            </a:r>
          </a:p>
          <a:p>
            <a:pPr lvl="1"/>
            <a:r>
              <a:rPr lang="en-US" dirty="0"/>
              <a:t>Mobile</a:t>
            </a:r>
          </a:p>
        </p:txBody>
      </p:sp>
    </p:spTree>
    <p:extLst>
      <p:ext uri="{BB962C8B-B14F-4D97-AF65-F5344CB8AC3E}">
        <p14:creationId xmlns:p14="http://schemas.microsoft.com/office/powerpoint/2010/main" val="2692496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a:t>Differences Between Basic and Enhanced 9-1-1</a:t>
            </a:r>
          </a:p>
        </p:txBody>
      </p:sp>
      <p:sp>
        <p:nvSpPr>
          <p:cNvPr id="2" name="Content Placeholder 1"/>
          <p:cNvSpPr>
            <a:spLocks noGrp="1"/>
          </p:cNvSpPr>
          <p:nvPr>
            <p:ph idx="1"/>
          </p:nvPr>
        </p:nvSpPr>
        <p:spPr>
          <a:xfrm>
            <a:off x="457200" y="1600200"/>
            <a:ext cx="5791200" cy="4525963"/>
          </a:xfrm>
        </p:spPr>
        <p:txBody>
          <a:bodyPr/>
          <a:lstStyle/>
          <a:p>
            <a:r>
              <a:rPr lang="en-US" dirty="0"/>
              <a:t>Text to 9-1-1 Call Routing</a:t>
            </a:r>
          </a:p>
          <a:p>
            <a:pPr lvl="1"/>
            <a:r>
              <a:rPr lang="en-US" dirty="0"/>
              <a:t>Routed at the County Level</a:t>
            </a:r>
          </a:p>
          <a:p>
            <a:pPr lvl="2"/>
            <a:r>
              <a:rPr lang="en-US" dirty="0"/>
              <a:t>By cell tower receiving message.</a:t>
            </a:r>
          </a:p>
          <a:p>
            <a:pPr lvl="2"/>
            <a:r>
              <a:rPr lang="en-US" dirty="0"/>
              <a:t>Based on the latitude and longitude of the device.</a:t>
            </a:r>
          </a:p>
          <a:p>
            <a:pPr lvl="2"/>
            <a:endParaRPr lang="en-US" dirty="0"/>
          </a:p>
        </p:txBody>
      </p:sp>
    </p:spTree>
    <p:extLst>
      <p:ext uri="{BB962C8B-B14F-4D97-AF65-F5344CB8AC3E}">
        <p14:creationId xmlns:p14="http://schemas.microsoft.com/office/powerpoint/2010/main" val="1717089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Differences Between Basic and Enhanced 9-1-1</a:t>
            </a:r>
          </a:p>
        </p:txBody>
      </p:sp>
      <p:sp>
        <p:nvSpPr>
          <p:cNvPr id="3" name="Content Placeholder 2"/>
          <p:cNvSpPr>
            <a:spLocks noGrp="1"/>
          </p:cNvSpPr>
          <p:nvPr>
            <p:ph type="subTitle" idx="1"/>
          </p:nvPr>
        </p:nvSpPr>
        <p:spPr/>
        <p:txBody>
          <a:bodyPr>
            <a:normAutofit/>
          </a:bodyPr>
          <a:lstStyle/>
          <a:p>
            <a:r>
              <a:rPr lang="en-US" altLang="en-US" i="1" dirty="0"/>
              <a:t>Why is it important </a:t>
            </a:r>
          </a:p>
          <a:p>
            <a:pPr lvl="1"/>
            <a:endParaRPr lang="en-US" altLang="en-US" i="1" dirty="0"/>
          </a:p>
          <a:p>
            <a:pPr lvl="1">
              <a:buFontTx/>
              <a:buNone/>
            </a:pPr>
            <a:endParaRPr lang="en-US" altLang="en-US" i="1" dirty="0"/>
          </a:p>
          <a:p>
            <a:pPr lvl="1"/>
            <a:endParaRPr lang="en-US" altLang="en-US" i="1" dirty="0"/>
          </a:p>
        </p:txBody>
      </p:sp>
      <p:pic>
        <p:nvPicPr>
          <p:cNvPr id="122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37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Wireless 9-1-1</a:t>
            </a:r>
          </a:p>
        </p:txBody>
      </p:sp>
      <p:sp>
        <p:nvSpPr>
          <p:cNvPr id="3" name="Content Placeholder 2"/>
          <p:cNvSpPr>
            <a:spLocks noGrp="1"/>
          </p:cNvSpPr>
          <p:nvPr>
            <p:ph idx="1"/>
          </p:nvPr>
        </p:nvSpPr>
        <p:spPr>
          <a:xfrm>
            <a:off x="1828800" y="1600200"/>
            <a:ext cx="6858000" cy="4525963"/>
          </a:xfrm>
        </p:spPr>
        <p:txBody>
          <a:bodyPr/>
          <a:lstStyle/>
          <a:p>
            <a:r>
              <a:rPr lang="en-US" altLang="en-US" dirty="0"/>
              <a:t>Phase 0</a:t>
            </a:r>
          </a:p>
          <a:p>
            <a:pPr lvl="1"/>
            <a:r>
              <a:rPr lang="en-US" altLang="en-US" dirty="0"/>
              <a:t>Calls rarely routed to the appropriate PSAP</a:t>
            </a:r>
          </a:p>
          <a:p>
            <a:pPr lvl="1"/>
            <a:r>
              <a:rPr lang="en-US" altLang="en-US" dirty="0"/>
              <a:t>No ANI</a:t>
            </a:r>
          </a:p>
          <a:p>
            <a:pPr lvl="1"/>
            <a:r>
              <a:rPr lang="en-US" altLang="en-US" dirty="0"/>
              <a:t>No ALI</a:t>
            </a:r>
          </a:p>
          <a:p>
            <a:pPr lvl="1">
              <a:buFontTx/>
              <a:buNone/>
            </a:pPr>
            <a:endParaRPr lang="en-US" altLang="en-US" dirty="0"/>
          </a:p>
        </p:txBody>
      </p:sp>
      <p:pic>
        <p:nvPicPr>
          <p:cNvPr id="20484" name="Picture 11" descr="C:\Documents and Settings\onvhueg\Local Settings\Temporary Internet Files\Content.IE5\VL92Y8QL\MCj0310878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1143000"/>
            <a:ext cx="1600200" cy="27257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Wireless 9-1-1</a:t>
            </a:r>
          </a:p>
        </p:txBody>
      </p:sp>
      <p:sp>
        <p:nvSpPr>
          <p:cNvPr id="3" name="Content Placeholder 2"/>
          <p:cNvSpPr>
            <a:spLocks noGrp="1"/>
          </p:cNvSpPr>
          <p:nvPr>
            <p:ph idx="1"/>
          </p:nvPr>
        </p:nvSpPr>
        <p:spPr>
          <a:xfrm>
            <a:off x="1676400" y="1600200"/>
            <a:ext cx="7010400" cy="4525963"/>
          </a:xfrm>
        </p:spPr>
        <p:txBody>
          <a:bodyPr/>
          <a:lstStyle/>
          <a:p>
            <a:r>
              <a:rPr lang="en-US" altLang="en-US" dirty="0"/>
              <a:t>Phase 1</a:t>
            </a:r>
          </a:p>
          <a:p>
            <a:pPr lvl="1"/>
            <a:r>
              <a:rPr lang="en-US" altLang="en-US" dirty="0"/>
              <a:t>Calls are directed to an appropriate PSAP</a:t>
            </a:r>
          </a:p>
          <a:p>
            <a:pPr lvl="1"/>
            <a:r>
              <a:rPr lang="en-US" altLang="en-US" dirty="0"/>
              <a:t>Cell tower location provided</a:t>
            </a:r>
          </a:p>
          <a:p>
            <a:pPr lvl="1"/>
            <a:r>
              <a:rPr lang="en-US" altLang="en-US" dirty="0"/>
              <a:t>Caller’s telephone number provided</a:t>
            </a:r>
          </a:p>
          <a:p>
            <a:pPr lvl="1"/>
            <a:r>
              <a:rPr lang="en-US" altLang="en-US" dirty="0"/>
              <a:t>No caller location information provided</a:t>
            </a:r>
          </a:p>
          <a:p>
            <a:pPr lvl="1">
              <a:buFontTx/>
              <a:buNone/>
            </a:pPr>
            <a:endParaRPr lang="en-US" altLang="en-US" dirty="0"/>
          </a:p>
        </p:txBody>
      </p:sp>
      <p:pic>
        <p:nvPicPr>
          <p:cNvPr id="4" name="Picture 11" descr="C:\Documents and Settings\onvhueg\Local Settings\Temporary Internet Files\Content.IE5\VL92Y8QL\MCj03108780000[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1143000"/>
            <a:ext cx="1600200" cy="272566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altLang="en-US"/>
              <a:t>Historical Overview</a:t>
            </a:r>
            <a:endParaRPr lang="en-US" altLang="en-US" dirty="0"/>
          </a:p>
        </p:txBody>
      </p:sp>
      <p:sp>
        <p:nvSpPr>
          <p:cNvPr id="3" name="Content Placeholder 2"/>
          <p:cNvSpPr>
            <a:spLocks noGrp="1"/>
          </p:cNvSpPr>
          <p:nvPr>
            <p:ph type="subTitle" idx="1"/>
          </p:nvPr>
        </p:nvSpPr>
        <p:spPr>
          <a:xfrm>
            <a:off x="1295400" y="3366912"/>
            <a:ext cx="7696200" cy="2271888"/>
          </a:xfrm>
        </p:spPr>
        <p:txBody>
          <a:bodyPr>
            <a:normAutofit fontScale="70000" lnSpcReduction="20000"/>
          </a:bodyPr>
          <a:lstStyle/>
          <a:p>
            <a:r>
              <a:rPr lang="en-US" altLang="en-US" dirty="0"/>
              <a:t>New Jersey</a:t>
            </a:r>
          </a:p>
          <a:p>
            <a:pPr lvl="1"/>
            <a:r>
              <a:rPr lang="en-US" altLang="en-US" dirty="0"/>
              <a:t>1st municipal 9-1-1 service was in Atlantic City in1972</a:t>
            </a:r>
          </a:p>
          <a:p>
            <a:pPr lvl="1"/>
            <a:r>
              <a:rPr lang="en-US" altLang="en-US" dirty="0"/>
              <a:t>1</a:t>
            </a:r>
            <a:r>
              <a:rPr lang="en-US" altLang="en-US" baseline="30000" dirty="0"/>
              <a:t>st</a:t>
            </a:r>
            <a:r>
              <a:rPr lang="en-US" altLang="en-US" dirty="0"/>
              <a:t> county 9-1-1 service was in Hunterdon County in 1977</a:t>
            </a:r>
          </a:p>
          <a:p>
            <a:pPr lvl="1"/>
            <a:r>
              <a:rPr lang="en-US" altLang="en-US" dirty="0"/>
              <a:t>1989 required implementation of statewide E9-1-1</a:t>
            </a:r>
          </a:p>
          <a:p>
            <a:pPr lvl="1"/>
            <a:r>
              <a:rPr lang="en-US" altLang="en-US" dirty="0"/>
              <a:t>E9-1-1 first implemented in1991 in Gloucester County</a:t>
            </a:r>
          </a:p>
          <a:p>
            <a:pPr lvl="1"/>
            <a:r>
              <a:rPr lang="en-US" altLang="en-US" dirty="0"/>
              <a:t>Phase II Wireless 2007</a:t>
            </a:r>
          </a:p>
          <a:p>
            <a:pPr lvl="1"/>
            <a:r>
              <a:rPr lang="en-US" altLang="en-US" dirty="0"/>
              <a:t>Text to 9-1-1 2017</a:t>
            </a:r>
          </a:p>
          <a:p>
            <a:pPr lvl="1"/>
            <a:endParaRPr lang="en-US" altLang="en-US" dirty="0"/>
          </a:p>
          <a:p>
            <a:pPr lvl="1"/>
            <a:endParaRPr lang="en-US" altLang="en-US" dirty="0"/>
          </a:p>
          <a:p>
            <a:pPr lvl="1"/>
            <a:endParaRPr lang="en-US" altLang="en-US" dirty="0"/>
          </a:p>
        </p:txBody>
      </p:sp>
      <p:pic>
        <p:nvPicPr>
          <p:cNvPr id="56322" name="Picture 2" descr="C:\Documents and Settings\onvhueg\Local Settings\Temporary Internet Files\Content.IE5\3WQNUK9V\MCMP00602_0000[1].wmf"/>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228600" y="1828800"/>
            <a:ext cx="1066800" cy="2716711"/>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999" y="912813"/>
            <a:ext cx="1979281" cy="1217612"/>
          </a:xfrm>
          <a:prstGeom prst="rect">
            <a:avLst/>
          </a:prstGeom>
        </p:spPr>
      </p:pic>
      <p:pic>
        <p:nvPicPr>
          <p:cNvPr id="4" name="Picture 3"/>
          <p:cNvPicPr>
            <a:picLocks noChangeAspect="1"/>
          </p:cNvPicPr>
          <p:nvPr/>
        </p:nvPicPr>
        <p:blipFill>
          <a:blip r:embed="rId6"/>
          <a:stretch>
            <a:fillRect/>
          </a:stretch>
        </p:blipFill>
        <p:spPr>
          <a:xfrm>
            <a:off x="4420384" y="961202"/>
            <a:ext cx="4495016" cy="142722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Wireless 9-1-1: WPH 1</a:t>
            </a:r>
          </a:p>
        </p:txBody>
      </p:sp>
      <p:sp>
        <p:nvSpPr>
          <p:cNvPr id="31746" name="Text Box 2"/>
          <p:cNvSpPr txBox="1">
            <a:spLocks noChangeArrowheads="1"/>
          </p:cNvSpPr>
          <p:nvPr/>
        </p:nvSpPr>
        <p:spPr bwMode="auto">
          <a:xfrm>
            <a:off x="3810000" y="1828800"/>
            <a:ext cx="2819400" cy="2667000"/>
          </a:xfrm>
          <a:prstGeom prst="rect">
            <a:avLst/>
          </a:prstGeom>
          <a:solidFill>
            <a:srgbClr val="EAEAEA"/>
          </a:solidFill>
          <a:ln w="57150">
            <a:solidFill>
              <a:srgbClr val="000000"/>
            </a:solidFill>
            <a:miter lim="800000"/>
            <a:headEnd/>
            <a:tailEnd/>
          </a:ln>
        </p:spPr>
        <p:txBody>
          <a:bodyPr/>
          <a:lstStyle/>
          <a:p>
            <a:pPr>
              <a:spcAft>
                <a:spcPts val="0"/>
              </a:spcAft>
              <a:defRPr/>
            </a:pPr>
            <a:r>
              <a:rPr lang="en-US" sz="1000" b="1" dirty="0">
                <a:solidFill>
                  <a:srgbClr val="FF0000"/>
                </a:solidFill>
                <a:latin typeface="Courier New" pitchFamily="49" charset="0"/>
              </a:rPr>
              <a:t>*WRLS PH2* LAT/LONG NOT AVAILABLE                    </a:t>
            </a:r>
            <a:r>
              <a:rPr lang="en-US" sz="1000" b="1" dirty="0">
                <a:solidFill>
                  <a:schemeClr val="bg1">
                    <a:lumMod val="50000"/>
                  </a:schemeClr>
                </a:solidFill>
                <a:latin typeface="Courier New" pitchFamily="49" charset="0"/>
              </a:rPr>
              <a:t>609-783-4216 09:30:34  02-08-05</a:t>
            </a:r>
          </a:p>
          <a:p>
            <a:pPr>
              <a:spcAft>
                <a:spcPts val="0"/>
              </a:spcAft>
              <a:defRPr/>
            </a:pPr>
            <a:r>
              <a:rPr lang="en-US" sz="1000" b="1" dirty="0">
                <a:solidFill>
                  <a:schemeClr val="bg1">
                    <a:lumMod val="50000"/>
                  </a:schemeClr>
                </a:solidFill>
                <a:latin typeface="Courier New" pitchFamily="49" charset="0"/>
              </a:rPr>
              <a:t>CINGULAR WIRELESS</a:t>
            </a:r>
          </a:p>
          <a:p>
            <a:pPr>
              <a:spcAft>
                <a:spcPts val="0"/>
              </a:spcAft>
              <a:defRPr/>
            </a:pPr>
            <a:r>
              <a:rPr lang="en-US" sz="1000" b="1" dirty="0">
                <a:solidFill>
                  <a:schemeClr val="bg1">
                    <a:lumMod val="50000"/>
                  </a:schemeClr>
                </a:solidFill>
                <a:latin typeface="Courier New" pitchFamily="49" charset="0"/>
              </a:rPr>
              <a:t>0000000655       ABSECON</a:t>
            </a:r>
          </a:p>
          <a:p>
            <a:pPr>
              <a:spcAft>
                <a:spcPts val="0"/>
              </a:spcAft>
              <a:defRPr/>
            </a:pPr>
            <a:r>
              <a:rPr lang="en-US" sz="1000" b="1" dirty="0">
                <a:solidFill>
                  <a:schemeClr val="bg1">
                    <a:lumMod val="50000"/>
                  </a:schemeClr>
                </a:solidFill>
                <a:latin typeface="Courier New" pitchFamily="49" charset="0"/>
              </a:rPr>
              <a:t>                        BLVD  SE</a:t>
            </a:r>
          </a:p>
          <a:p>
            <a:pPr>
              <a:spcAft>
                <a:spcPts val="0"/>
              </a:spcAft>
              <a:defRPr/>
            </a:pPr>
            <a:r>
              <a:rPr lang="en-US" sz="1000" b="1" dirty="0">
                <a:solidFill>
                  <a:schemeClr val="bg1">
                    <a:lumMod val="50000"/>
                  </a:schemeClr>
                </a:solidFill>
                <a:latin typeface="Courier New" pitchFamily="49" charset="0"/>
              </a:rPr>
              <a:t>RADIUS 04 MILES</a:t>
            </a:r>
          </a:p>
          <a:p>
            <a:pPr>
              <a:spcAft>
                <a:spcPts val="0"/>
              </a:spcAft>
              <a:defRPr/>
            </a:pPr>
            <a:r>
              <a:rPr lang="en-US" sz="1000" b="1" dirty="0">
                <a:solidFill>
                  <a:schemeClr val="bg1">
                    <a:lumMod val="50000"/>
                  </a:schemeClr>
                </a:solidFill>
                <a:latin typeface="Courier New" pitchFamily="49" charset="0"/>
              </a:rPr>
              <a:t>ATLANTIC CITY                </a:t>
            </a:r>
            <a:r>
              <a:rPr lang="en-US" sz="1400" b="1" dirty="0">
                <a:solidFill>
                  <a:schemeClr val="bg1">
                    <a:lumMod val="50000"/>
                  </a:schemeClr>
                </a:solidFill>
                <a:latin typeface="Courier New" pitchFamily="49" charset="0"/>
              </a:rPr>
              <a:t> </a:t>
            </a:r>
            <a:r>
              <a:rPr lang="en-US" sz="1000" b="1" dirty="0">
                <a:solidFill>
                  <a:schemeClr val="bg1">
                    <a:lumMod val="50000"/>
                  </a:schemeClr>
                </a:solidFill>
                <a:latin typeface="Courier New" pitchFamily="49" charset="0"/>
              </a:rPr>
              <a:t>XX</a:t>
            </a:r>
          </a:p>
          <a:p>
            <a:pPr>
              <a:spcAft>
                <a:spcPts val="0"/>
              </a:spcAft>
              <a:defRPr/>
            </a:pPr>
            <a:r>
              <a:rPr lang="en-US" sz="1000" b="1" dirty="0">
                <a:solidFill>
                  <a:schemeClr val="bg1">
                    <a:lumMod val="50000"/>
                  </a:schemeClr>
                </a:solidFill>
                <a:latin typeface="Courier New" pitchFamily="49" charset="0"/>
              </a:rPr>
              <a:t>+039.371060  –074.430250</a:t>
            </a:r>
          </a:p>
          <a:p>
            <a:pPr>
              <a:spcAft>
                <a:spcPts val="0"/>
              </a:spcAft>
              <a:defRPr/>
            </a:pPr>
            <a:r>
              <a:rPr lang="en-US" sz="1000" b="1" dirty="0">
                <a:solidFill>
                  <a:schemeClr val="bg1">
                    <a:lumMod val="50000"/>
                  </a:schemeClr>
                </a:solidFill>
                <a:latin typeface="Courier New" pitchFamily="49" charset="0"/>
              </a:rPr>
              <a:t>UNC:            %           </a:t>
            </a:r>
            <a:r>
              <a:rPr lang="en-US" sz="1000" b="1" dirty="0">
                <a:solidFill>
                  <a:srgbClr val="FF0000"/>
                </a:solidFill>
                <a:latin typeface="Courier New" pitchFamily="49" charset="0"/>
              </a:rPr>
              <a:t>WPH1</a:t>
            </a:r>
          </a:p>
          <a:p>
            <a:pPr>
              <a:spcAft>
                <a:spcPts val="0"/>
              </a:spcAft>
              <a:defRPr/>
            </a:pPr>
            <a:endParaRPr lang="en-US" sz="1000" b="1" dirty="0">
              <a:solidFill>
                <a:schemeClr val="bg1">
                  <a:lumMod val="50000"/>
                </a:schemeClr>
              </a:solidFill>
              <a:latin typeface="Courier New" pitchFamily="49" charset="0"/>
            </a:endParaRPr>
          </a:p>
          <a:p>
            <a:pPr>
              <a:spcAft>
                <a:spcPts val="0"/>
              </a:spcAft>
              <a:defRPr/>
            </a:pPr>
            <a:r>
              <a:rPr lang="en-US" sz="1000" b="1" dirty="0">
                <a:solidFill>
                  <a:schemeClr val="bg1">
                    <a:lumMod val="50000"/>
                  </a:schemeClr>
                </a:solidFill>
                <a:latin typeface="Courier New" pitchFamily="49" charset="0"/>
              </a:rPr>
              <a:t>ESRD # 609-511-6545     ESN 5935</a:t>
            </a:r>
          </a:p>
          <a:p>
            <a:pPr>
              <a:spcAft>
                <a:spcPts val="0"/>
              </a:spcAft>
              <a:defRPr/>
            </a:pPr>
            <a:r>
              <a:rPr lang="en-US" sz="1000" b="1" dirty="0">
                <a:solidFill>
                  <a:schemeClr val="bg1">
                    <a:lumMod val="50000"/>
                  </a:schemeClr>
                </a:solidFill>
                <a:latin typeface="Courier New" pitchFamily="49" charset="0"/>
              </a:rPr>
              <a:t>ATLANTIC CITY PD</a:t>
            </a:r>
          </a:p>
          <a:p>
            <a:pPr>
              <a:spcAft>
                <a:spcPts val="0"/>
              </a:spcAft>
              <a:defRPr/>
            </a:pPr>
            <a:r>
              <a:rPr lang="en-US" sz="1000" b="1" dirty="0">
                <a:solidFill>
                  <a:schemeClr val="bg1">
                    <a:lumMod val="50000"/>
                  </a:schemeClr>
                </a:solidFill>
                <a:latin typeface="Courier New" pitchFamily="49" charset="0"/>
              </a:rPr>
              <a:t>F1=EGG HRBR CITY  609   235-1000</a:t>
            </a:r>
          </a:p>
          <a:p>
            <a:pPr>
              <a:spcAft>
                <a:spcPts val="0"/>
              </a:spcAft>
              <a:defRPr/>
            </a:pPr>
            <a:r>
              <a:rPr lang="en-US" sz="1000" b="1" dirty="0">
                <a:solidFill>
                  <a:schemeClr val="bg1">
                    <a:lumMod val="50000"/>
                  </a:schemeClr>
                </a:solidFill>
                <a:latin typeface="Courier New" pitchFamily="49" charset="0"/>
              </a:rPr>
              <a:t>F2=PLEASANTVIL   609    933-0555</a:t>
            </a:r>
          </a:p>
          <a:p>
            <a:pPr>
              <a:spcAft>
                <a:spcPts val="0"/>
              </a:spcAft>
              <a:defRPr/>
            </a:pPr>
            <a:r>
              <a:rPr lang="en-US" sz="1000" b="1" dirty="0">
                <a:solidFill>
                  <a:schemeClr val="bg1">
                    <a:lumMod val="50000"/>
                  </a:schemeClr>
                </a:solidFill>
                <a:latin typeface="Courier New" pitchFamily="49" charset="0"/>
              </a:rPr>
              <a:t>F3=AC EXPRESSWAY  609   969-3128</a:t>
            </a:r>
          </a:p>
          <a:p>
            <a:pPr>
              <a:spcAft>
                <a:spcPts val="0"/>
              </a:spcAft>
              <a:defRPr/>
            </a:pPr>
            <a:r>
              <a:rPr lang="en-US" sz="1000" b="1" dirty="0">
                <a:solidFill>
                  <a:schemeClr val="bg1">
                    <a:lumMod val="50000"/>
                  </a:schemeClr>
                </a:solidFill>
                <a:latin typeface="Courier New" pitchFamily="49" charset="0"/>
              </a:rPr>
              <a:t>	             LEC CNGLR</a:t>
            </a:r>
            <a:endParaRPr lang="en-US" dirty="0">
              <a:solidFill>
                <a:schemeClr val="bg1">
                  <a:lumMod val="50000"/>
                </a:schemeClr>
              </a:solidFill>
              <a:latin typeface="Arial" charset="0"/>
            </a:endParaRPr>
          </a:p>
        </p:txBody>
      </p:sp>
      <p:sp>
        <p:nvSpPr>
          <p:cNvPr id="6" name="Line Callout 3 (Border and Accent Bar) 5"/>
          <p:cNvSpPr/>
          <p:nvPr/>
        </p:nvSpPr>
        <p:spPr bwMode="auto">
          <a:xfrm>
            <a:off x="1066800" y="3962400"/>
            <a:ext cx="2209800" cy="1295400"/>
          </a:xfrm>
          <a:prstGeom prst="accentBorderCallout3">
            <a:avLst>
              <a:gd name="adj1" fmla="val 101863"/>
              <a:gd name="adj2" fmla="val 101318"/>
              <a:gd name="adj3" fmla="val 97309"/>
              <a:gd name="adj4" fmla="val 99323"/>
              <a:gd name="adj5" fmla="val -2466"/>
              <a:gd name="adj6" fmla="val 100324"/>
              <a:gd name="adj7" fmla="val -160282"/>
              <a:gd name="adj8" fmla="val 12868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en-US" u="sng" dirty="0">
                <a:solidFill>
                  <a:schemeClr val="tx1"/>
                </a:solidFill>
              </a:rPr>
              <a:t>ALI Caution Line:</a:t>
            </a:r>
          </a:p>
          <a:p>
            <a:pPr>
              <a:defRPr/>
            </a:pPr>
            <a:r>
              <a:rPr lang="en-US" dirty="0">
                <a:solidFill>
                  <a:schemeClr val="tx1"/>
                </a:solidFill>
              </a:rPr>
              <a:t>Advises call is capable of Phase 2 but arrived Phase 1</a:t>
            </a:r>
          </a:p>
        </p:txBody>
      </p:sp>
      <p:sp>
        <p:nvSpPr>
          <p:cNvPr id="7" name="Line Callout 3 6"/>
          <p:cNvSpPr/>
          <p:nvPr/>
        </p:nvSpPr>
        <p:spPr bwMode="auto">
          <a:xfrm>
            <a:off x="7467600" y="2895600"/>
            <a:ext cx="1524000" cy="3124200"/>
          </a:xfrm>
          <a:prstGeom prst="borderCallout3">
            <a:avLst>
              <a:gd name="adj1" fmla="val 19395"/>
              <a:gd name="adj2" fmla="val 5646"/>
              <a:gd name="adj3" fmla="val 18750"/>
              <a:gd name="adj4" fmla="val -16667"/>
              <a:gd name="adj5" fmla="val 16249"/>
              <a:gd name="adj6" fmla="val -39970"/>
              <a:gd name="adj7" fmla="val 13303"/>
              <a:gd name="adj8" fmla="val -7513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en-US" u="sng" dirty="0">
                <a:solidFill>
                  <a:schemeClr val="tx1"/>
                </a:solidFill>
              </a:rPr>
              <a:t>Class of service:</a:t>
            </a:r>
          </a:p>
          <a:p>
            <a:pPr>
              <a:defRPr/>
            </a:pPr>
            <a:r>
              <a:rPr lang="en-US" dirty="0">
                <a:solidFill>
                  <a:schemeClr val="tx1"/>
                </a:solidFill>
              </a:rPr>
              <a:t>Alerts that the location information pertains to the cell tower, not the caller’s location</a:t>
            </a:r>
          </a:p>
        </p:txBody>
      </p:sp>
      <p:pic>
        <p:nvPicPr>
          <p:cNvPr id="8" name="Picture 11" descr="C:\Documents and Settings\onvhueg\Local Settings\Temporary Internet Files\Content.IE5\VL92Y8QL\MCj03108780000[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1143000"/>
            <a:ext cx="1600200" cy="27256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1746">
                                            <p:bg/>
                                          </p:spTgt>
                                        </p:tgtEl>
                                        <p:attrNameLst>
                                          <p:attrName>style.visibility</p:attrName>
                                        </p:attrNameLst>
                                      </p:cBhvr>
                                      <p:to>
                                        <p:strVal val="visible"/>
                                      </p:to>
                                    </p:set>
                                    <p:anim calcmode="lin" valueType="num">
                                      <p:cBhvr>
                                        <p:cTn id="7" dur="1000" fill="hold"/>
                                        <p:tgtEl>
                                          <p:spTgt spid="31746">
                                            <p:bg/>
                                          </p:spTgt>
                                        </p:tgtEl>
                                        <p:attrNameLst>
                                          <p:attrName>ppt_w</p:attrName>
                                        </p:attrNameLst>
                                      </p:cBhvr>
                                      <p:tavLst>
                                        <p:tav tm="0">
                                          <p:val>
                                            <p:strVal val="#ppt_w*0.70"/>
                                          </p:val>
                                        </p:tav>
                                        <p:tav tm="100000">
                                          <p:val>
                                            <p:strVal val="#ppt_w"/>
                                          </p:val>
                                        </p:tav>
                                      </p:tavLst>
                                    </p:anim>
                                    <p:anim calcmode="lin" valueType="num">
                                      <p:cBhvr>
                                        <p:cTn id="8" dur="1000" fill="hold"/>
                                        <p:tgtEl>
                                          <p:spTgt spid="31746">
                                            <p:bg/>
                                          </p:spTgt>
                                        </p:tgtEl>
                                        <p:attrNameLst>
                                          <p:attrName>ppt_h</p:attrName>
                                        </p:attrNameLst>
                                      </p:cBhvr>
                                      <p:tavLst>
                                        <p:tav tm="0">
                                          <p:val>
                                            <p:strVal val="#ppt_h"/>
                                          </p:val>
                                        </p:tav>
                                        <p:tav tm="100000">
                                          <p:val>
                                            <p:strVal val="#ppt_h"/>
                                          </p:val>
                                        </p:tav>
                                      </p:tavLst>
                                    </p:anim>
                                    <p:animEffect transition="in" filter="fade">
                                      <p:cBhvr>
                                        <p:cTn id="9" dur="1000"/>
                                        <p:tgtEl>
                                          <p:spTgt spid="31746">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1746">
                                            <p:txEl>
                                              <p:pRg st="0" end="0"/>
                                            </p:txEl>
                                          </p:spTgt>
                                        </p:tgtEl>
                                        <p:attrNameLst>
                                          <p:attrName>style.visibility</p:attrName>
                                        </p:attrNameLst>
                                      </p:cBhvr>
                                      <p:to>
                                        <p:strVal val="visible"/>
                                      </p:to>
                                    </p:set>
                                    <p:anim calcmode="lin" valueType="num">
                                      <p:cBhvr>
                                        <p:cTn id="12" dur="1000" fill="hold"/>
                                        <p:tgtEl>
                                          <p:spTgt spid="3174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174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1746">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1746">
                                            <p:txEl>
                                              <p:pRg st="1" end="1"/>
                                            </p:txEl>
                                          </p:spTgt>
                                        </p:tgtEl>
                                        <p:attrNameLst>
                                          <p:attrName>style.visibility</p:attrName>
                                        </p:attrNameLst>
                                      </p:cBhvr>
                                      <p:to>
                                        <p:strVal val="visible"/>
                                      </p:to>
                                    </p:set>
                                    <p:anim calcmode="lin" valueType="num">
                                      <p:cBhvr>
                                        <p:cTn id="17" dur="1000" fill="hold"/>
                                        <p:tgtEl>
                                          <p:spTgt spid="31746">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1746">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1746">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746">
                                            <p:txEl>
                                              <p:pRg st="2" end="2"/>
                                            </p:txEl>
                                          </p:spTgt>
                                        </p:tgtEl>
                                        <p:attrNameLst>
                                          <p:attrName>style.visibility</p:attrName>
                                        </p:attrNameLst>
                                      </p:cBhvr>
                                      <p:to>
                                        <p:strVal val="visible"/>
                                      </p:to>
                                    </p:set>
                                    <p:anim calcmode="lin" valueType="num">
                                      <p:cBhvr>
                                        <p:cTn id="22" dur="1000" fill="hold"/>
                                        <p:tgtEl>
                                          <p:spTgt spid="31746">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1746">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1746">
                                            <p:txEl>
                                              <p:pRg st="2" end="2"/>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1746">
                                            <p:txEl>
                                              <p:pRg st="3" end="3"/>
                                            </p:txEl>
                                          </p:spTgt>
                                        </p:tgtEl>
                                        <p:attrNameLst>
                                          <p:attrName>style.visibility</p:attrName>
                                        </p:attrNameLst>
                                      </p:cBhvr>
                                      <p:to>
                                        <p:strVal val="visible"/>
                                      </p:to>
                                    </p:set>
                                    <p:anim calcmode="lin" valueType="num">
                                      <p:cBhvr>
                                        <p:cTn id="27" dur="1000" fill="hold"/>
                                        <p:tgtEl>
                                          <p:spTgt spid="31746">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1746">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1746">
                                            <p:txEl>
                                              <p:pRg st="3" end="3"/>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1746">
                                            <p:txEl>
                                              <p:pRg st="4" end="4"/>
                                            </p:txEl>
                                          </p:spTgt>
                                        </p:tgtEl>
                                        <p:attrNameLst>
                                          <p:attrName>style.visibility</p:attrName>
                                        </p:attrNameLst>
                                      </p:cBhvr>
                                      <p:to>
                                        <p:strVal val="visible"/>
                                      </p:to>
                                    </p:set>
                                    <p:anim calcmode="lin" valueType="num">
                                      <p:cBhvr>
                                        <p:cTn id="32" dur="1000" fill="hold"/>
                                        <p:tgtEl>
                                          <p:spTgt spid="31746">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1746">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1746">
                                            <p:txEl>
                                              <p:pRg st="4" end="4"/>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31746">
                                            <p:txEl>
                                              <p:pRg st="5" end="5"/>
                                            </p:txEl>
                                          </p:spTgt>
                                        </p:tgtEl>
                                        <p:attrNameLst>
                                          <p:attrName>style.visibility</p:attrName>
                                        </p:attrNameLst>
                                      </p:cBhvr>
                                      <p:to>
                                        <p:strVal val="visible"/>
                                      </p:to>
                                    </p:set>
                                    <p:anim calcmode="lin" valueType="num">
                                      <p:cBhvr>
                                        <p:cTn id="37" dur="1000" fill="hold"/>
                                        <p:tgtEl>
                                          <p:spTgt spid="31746">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1746">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1746">
                                            <p:txEl>
                                              <p:pRg st="5" end="5"/>
                                            </p:tx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1746">
                                            <p:txEl>
                                              <p:pRg st="6" end="6"/>
                                            </p:txEl>
                                          </p:spTgt>
                                        </p:tgtEl>
                                        <p:attrNameLst>
                                          <p:attrName>style.visibility</p:attrName>
                                        </p:attrNameLst>
                                      </p:cBhvr>
                                      <p:to>
                                        <p:strVal val="visible"/>
                                      </p:to>
                                    </p:set>
                                    <p:anim calcmode="lin" valueType="num">
                                      <p:cBhvr>
                                        <p:cTn id="42" dur="1000" fill="hold"/>
                                        <p:tgtEl>
                                          <p:spTgt spid="31746">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1746">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1746">
                                            <p:txEl>
                                              <p:pRg st="6" end="6"/>
                                            </p:tx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1746">
                                            <p:txEl>
                                              <p:pRg st="7" end="7"/>
                                            </p:txEl>
                                          </p:spTgt>
                                        </p:tgtEl>
                                        <p:attrNameLst>
                                          <p:attrName>style.visibility</p:attrName>
                                        </p:attrNameLst>
                                      </p:cBhvr>
                                      <p:to>
                                        <p:strVal val="visible"/>
                                      </p:to>
                                    </p:set>
                                    <p:anim calcmode="lin" valueType="num">
                                      <p:cBhvr>
                                        <p:cTn id="47" dur="1000" fill="hold"/>
                                        <p:tgtEl>
                                          <p:spTgt spid="31746">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31746">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31746">
                                            <p:txEl>
                                              <p:pRg st="7" end="7"/>
                                            </p:tx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31746">
                                            <p:txEl>
                                              <p:pRg st="9" end="9"/>
                                            </p:txEl>
                                          </p:spTgt>
                                        </p:tgtEl>
                                        <p:attrNameLst>
                                          <p:attrName>style.visibility</p:attrName>
                                        </p:attrNameLst>
                                      </p:cBhvr>
                                      <p:to>
                                        <p:strVal val="visible"/>
                                      </p:to>
                                    </p:set>
                                    <p:anim calcmode="lin" valueType="num">
                                      <p:cBhvr>
                                        <p:cTn id="52" dur="1000" fill="hold"/>
                                        <p:tgtEl>
                                          <p:spTgt spid="31746">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31746">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31746">
                                            <p:txEl>
                                              <p:pRg st="9" end="9"/>
                                            </p:txEl>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1746">
                                            <p:txEl>
                                              <p:pRg st="10" end="10"/>
                                            </p:txEl>
                                          </p:spTgt>
                                        </p:tgtEl>
                                        <p:attrNameLst>
                                          <p:attrName>style.visibility</p:attrName>
                                        </p:attrNameLst>
                                      </p:cBhvr>
                                      <p:to>
                                        <p:strVal val="visible"/>
                                      </p:to>
                                    </p:set>
                                    <p:anim calcmode="lin" valueType="num">
                                      <p:cBhvr>
                                        <p:cTn id="57" dur="1000" fill="hold"/>
                                        <p:tgtEl>
                                          <p:spTgt spid="31746">
                                            <p:txEl>
                                              <p:pRg st="10" end="10"/>
                                            </p:txEl>
                                          </p:spTgt>
                                        </p:tgtEl>
                                        <p:attrNameLst>
                                          <p:attrName>ppt_w</p:attrName>
                                        </p:attrNameLst>
                                      </p:cBhvr>
                                      <p:tavLst>
                                        <p:tav tm="0">
                                          <p:val>
                                            <p:strVal val="#ppt_w*0.70"/>
                                          </p:val>
                                        </p:tav>
                                        <p:tav tm="100000">
                                          <p:val>
                                            <p:strVal val="#ppt_w"/>
                                          </p:val>
                                        </p:tav>
                                      </p:tavLst>
                                    </p:anim>
                                    <p:anim calcmode="lin" valueType="num">
                                      <p:cBhvr>
                                        <p:cTn id="58" dur="1000" fill="hold"/>
                                        <p:tgtEl>
                                          <p:spTgt spid="31746">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31746">
                                            <p:txEl>
                                              <p:pRg st="10" end="10"/>
                                            </p:tx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31746">
                                            <p:txEl>
                                              <p:pRg st="11" end="11"/>
                                            </p:txEl>
                                          </p:spTgt>
                                        </p:tgtEl>
                                        <p:attrNameLst>
                                          <p:attrName>style.visibility</p:attrName>
                                        </p:attrNameLst>
                                      </p:cBhvr>
                                      <p:to>
                                        <p:strVal val="visible"/>
                                      </p:to>
                                    </p:set>
                                    <p:anim calcmode="lin" valueType="num">
                                      <p:cBhvr>
                                        <p:cTn id="62" dur="1000" fill="hold"/>
                                        <p:tgtEl>
                                          <p:spTgt spid="31746">
                                            <p:txEl>
                                              <p:pRg st="11" end="11"/>
                                            </p:txEl>
                                          </p:spTgt>
                                        </p:tgtEl>
                                        <p:attrNameLst>
                                          <p:attrName>ppt_w</p:attrName>
                                        </p:attrNameLst>
                                      </p:cBhvr>
                                      <p:tavLst>
                                        <p:tav tm="0">
                                          <p:val>
                                            <p:strVal val="#ppt_w*0.70"/>
                                          </p:val>
                                        </p:tav>
                                        <p:tav tm="100000">
                                          <p:val>
                                            <p:strVal val="#ppt_w"/>
                                          </p:val>
                                        </p:tav>
                                      </p:tavLst>
                                    </p:anim>
                                    <p:anim calcmode="lin" valueType="num">
                                      <p:cBhvr>
                                        <p:cTn id="63" dur="1000" fill="hold"/>
                                        <p:tgtEl>
                                          <p:spTgt spid="31746">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31746">
                                            <p:txEl>
                                              <p:pRg st="11" end="11"/>
                                            </p:tx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31746">
                                            <p:txEl>
                                              <p:pRg st="12" end="12"/>
                                            </p:txEl>
                                          </p:spTgt>
                                        </p:tgtEl>
                                        <p:attrNameLst>
                                          <p:attrName>style.visibility</p:attrName>
                                        </p:attrNameLst>
                                      </p:cBhvr>
                                      <p:to>
                                        <p:strVal val="visible"/>
                                      </p:to>
                                    </p:set>
                                    <p:anim calcmode="lin" valueType="num">
                                      <p:cBhvr>
                                        <p:cTn id="67" dur="1000" fill="hold"/>
                                        <p:tgtEl>
                                          <p:spTgt spid="31746">
                                            <p:txEl>
                                              <p:pRg st="12" end="12"/>
                                            </p:txEl>
                                          </p:spTgt>
                                        </p:tgtEl>
                                        <p:attrNameLst>
                                          <p:attrName>ppt_w</p:attrName>
                                        </p:attrNameLst>
                                      </p:cBhvr>
                                      <p:tavLst>
                                        <p:tav tm="0">
                                          <p:val>
                                            <p:strVal val="#ppt_w*0.70"/>
                                          </p:val>
                                        </p:tav>
                                        <p:tav tm="100000">
                                          <p:val>
                                            <p:strVal val="#ppt_w"/>
                                          </p:val>
                                        </p:tav>
                                      </p:tavLst>
                                    </p:anim>
                                    <p:anim calcmode="lin" valueType="num">
                                      <p:cBhvr>
                                        <p:cTn id="68" dur="1000" fill="hold"/>
                                        <p:tgtEl>
                                          <p:spTgt spid="31746">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31746">
                                            <p:txEl>
                                              <p:pRg st="12" end="12"/>
                                            </p:tx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31746">
                                            <p:txEl>
                                              <p:pRg st="13" end="13"/>
                                            </p:txEl>
                                          </p:spTgt>
                                        </p:tgtEl>
                                        <p:attrNameLst>
                                          <p:attrName>style.visibility</p:attrName>
                                        </p:attrNameLst>
                                      </p:cBhvr>
                                      <p:to>
                                        <p:strVal val="visible"/>
                                      </p:to>
                                    </p:set>
                                    <p:anim calcmode="lin" valueType="num">
                                      <p:cBhvr>
                                        <p:cTn id="72" dur="1000" fill="hold"/>
                                        <p:tgtEl>
                                          <p:spTgt spid="31746">
                                            <p:txEl>
                                              <p:pRg st="13" end="13"/>
                                            </p:txEl>
                                          </p:spTgt>
                                        </p:tgtEl>
                                        <p:attrNameLst>
                                          <p:attrName>ppt_w</p:attrName>
                                        </p:attrNameLst>
                                      </p:cBhvr>
                                      <p:tavLst>
                                        <p:tav tm="0">
                                          <p:val>
                                            <p:strVal val="#ppt_w*0.70"/>
                                          </p:val>
                                        </p:tav>
                                        <p:tav tm="100000">
                                          <p:val>
                                            <p:strVal val="#ppt_w"/>
                                          </p:val>
                                        </p:tav>
                                      </p:tavLst>
                                    </p:anim>
                                    <p:anim calcmode="lin" valueType="num">
                                      <p:cBhvr>
                                        <p:cTn id="73" dur="1000" fill="hold"/>
                                        <p:tgtEl>
                                          <p:spTgt spid="31746">
                                            <p:txEl>
                                              <p:pRg st="13" end="13"/>
                                            </p:txEl>
                                          </p:spTgt>
                                        </p:tgtEl>
                                        <p:attrNameLst>
                                          <p:attrName>ppt_h</p:attrName>
                                        </p:attrNameLst>
                                      </p:cBhvr>
                                      <p:tavLst>
                                        <p:tav tm="0">
                                          <p:val>
                                            <p:strVal val="#ppt_h"/>
                                          </p:val>
                                        </p:tav>
                                        <p:tav tm="100000">
                                          <p:val>
                                            <p:strVal val="#ppt_h"/>
                                          </p:val>
                                        </p:tav>
                                      </p:tavLst>
                                    </p:anim>
                                    <p:animEffect transition="in" filter="fade">
                                      <p:cBhvr>
                                        <p:cTn id="74" dur="1000"/>
                                        <p:tgtEl>
                                          <p:spTgt spid="31746">
                                            <p:txEl>
                                              <p:pRg st="13" end="13"/>
                                            </p:txEl>
                                          </p:spTgt>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31746">
                                            <p:txEl>
                                              <p:pRg st="14" end="14"/>
                                            </p:txEl>
                                          </p:spTgt>
                                        </p:tgtEl>
                                        <p:attrNameLst>
                                          <p:attrName>style.visibility</p:attrName>
                                        </p:attrNameLst>
                                      </p:cBhvr>
                                      <p:to>
                                        <p:strVal val="visible"/>
                                      </p:to>
                                    </p:set>
                                    <p:anim calcmode="lin" valueType="num">
                                      <p:cBhvr>
                                        <p:cTn id="77" dur="1000" fill="hold"/>
                                        <p:tgtEl>
                                          <p:spTgt spid="31746">
                                            <p:txEl>
                                              <p:pRg st="14" end="14"/>
                                            </p:txEl>
                                          </p:spTgt>
                                        </p:tgtEl>
                                        <p:attrNameLst>
                                          <p:attrName>ppt_w</p:attrName>
                                        </p:attrNameLst>
                                      </p:cBhvr>
                                      <p:tavLst>
                                        <p:tav tm="0">
                                          <p:val>
                                            <p:strVal val="#ppt_w*0.70"/>
                                          </p:val>
                                        </p:tav>
                                        <p:tav tm="100000">
                                          <p:val>
                                            <p:strVal val="#ppt_w"/>
                                          </p:val>
                                        </p:tav>
                                      </p:tavLst>
                                    </p:anim>
                                    <p:anim calcmode="lin" valueType="num">
                                      <p:cBhvr>
                                        <p:cTn id="78" dur="1000" fill="hold"/>
                                        <p:tgtEl>
                                          <p:spTgt spid="31746">
                                            <p:txEl>
                                              <p:pRg st="14" end="14"/>
                                            </p:txEl>
                                          </p:spTgt>
                                        </p:tgtEl>
                                        <p:attrNameLst>
                                          <p:attrName>ppt_h</p:attrName>
                                        </p:attrNameLst>
                                      </p:cBhvr>
                                      <p:tavLst>
                                        <p:tav tm="0">
                                          <p:val>
                                            <p:strVal val="#ppt_h"/>
                                          </p:val>
                                        </p:tav>
                                        <p:tav tm="100000">
                                          <p:val>
                                            <p:strVal val="#ppt_h"/>
                                          </p:val>
                                        </p:tav>
                                      </p:tavLst>
                                    </p:anim>
                                    <p:animEffect transition="in" filter="fade">
                                      <p:cBhvr>
                                        <p:cTn id="79" dur="1000"/>
                                        <p:tgtEl>
                                          <p:spTgt spid="31746">
                                            <p:txEl>
                                              <p:pRg st="14" end="14"/>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p:cTn id="84" dur="500" fill="hold"/>
                                        <p:tgtEl>
                                          <p:spTgt spid="6"/>
                                        </p:tgtEl>
                                        <p:attrNameLst>
                                          <p:attrName>ppt_w</p:attrName>
                                        </p:attrNameLst>
                                      </p:cBhvr>
                                      <p:tavLst>
                                        <p:tav tm="0">
                                          <p:val>
                                            <p:fltVal val="0"/>
                                          </p:val>
                                        </p:tav>
                                        <p:tav tm="100000">
                                          <p:val>
                                            <p:strVal val="#ppt_w"/>
                                          </p:val>
                                        </p:tav>
                                      </p:tavLst>
                                    </p:anim>
                                    <p:anim calcmode="lin" valueType="num">
                                      <p:cBhvr>
                                        <p:cTn id="85" dur="500" fill="hold"/>
                                        <p:tgtEl>
                                          <p:spTgt spid="6"/>
                                        </p:tgtEl>
                                        <p:attrNameLst>
                                          <p:attrName>ppt_h</p:attrName>
                                        </p:attrNameLst>
                                      </p:cBhvr>
                                      <p:tavLst>
                                        <p:tav tm="0">
                                          <p:val>
                                            <p:fltVal val="0"/>
                                          </p:val>
                                        </p:tav>
                                        <p:tav tm="100000">
                                          <p:val>
                                            <p:strVal val="#ppt_h"/>
                                          </p:val>
                                        </p:tav>
                                      </p:tavLst>
                                    </p:anim>
                                  </p:childTnLst>
                                </p:cTn>
                              </p:par>
                              <p:par>
                                <p:cTn id="86" presetID="3" presetClass="emph" presetSubtype="2" fill="hold" nodeType="withEffect">
                                  <p:stCondLst>
                                    <p:cond delay="0"/>
                                  </p:stCondLst>
                                  <p:childTnLst>
                                    <p:animClr clrSpc="rgb" dir="cw">
                                      <p:cBhvr override="childStyle">
                                        <p:cTn id="87" dur="2000" fill="hold"/>
                                        <p:tgtEl>
                                          <p:spTgt spid="31746">
                                            <p:txEl>
                                              <p:pRg st="0" end="0"/>
                                            </p:txEl>
                                          </p:spTgt>
                                        </p:tgtEl>
                                        <p:attrNameLst>
                                          <p:attrName>style.color</p:attrName>
                                        </p:attrNameLst>
                                      </p:cBhvr>
                                      <p:to>
                                        <a:srgbClr val="FF3305"/>
                                      </p:to>
                                    </p:animClr>
                                  </p:childTnLst>
                                </p:cTn>
                              </p:par>
                            </p:childTnLst>
                          </p:cTn>
                        </p:par>
                        <p:par>
                          <p:cTn id="88" fill="hold" nodeType="afterGroup">
                            <p:stCondLst>
                              <p:cond delay="2000"/>
                            </p:stCondLst>
                            <p:childTnLst>
                              <p:par>
                                <p:cTn id="89" presetID="3" presetClass="emph" presetSubtype="2" fill="hold" nodeType="afterEffect">
                                  <p:stCondLst>
                                    <p:cond delay="0"/>
                                  </p:stCondLst>
                                  <p:childTnLst>
                                    <p:animClr clrSpc="rgb" dir="cw">
                                      <p:cBhvr override="childStyle">
                                        <p:cTn id="90" dur="2000" fill="hold"/>
                                        <p:tgtEl>
                                          <p:spTgt spid="31746">
                                            <p:txEl>
                                              <p:pRg st="0" end="0"/>
                                            </p:txEl>
                                          </p:spTgt>
                                        </p:tgtEl>
                                        <p:attrNameLst>
                                          <p:attrName>style.color</p:attrName>
                                        </p:attrNameLst>
                                      </p:cBhvr>
                                      <p:to>
                                        <a:schemeClr val="accent2"/>
                                      </p:to>
                                    </p:animClr>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childTnLst>
                                </p:cTn>
                              </p:par>
                              <p:par>
                                <p:cTn id="97" presetID="3" presetClass="emph" presetSubtype="2" fill="hold" nodeType="withEffect">
                                  <p:stCondLst>
                                    <p:cond delay="0"/>
                                  </p:stCondLst>
                                  <p:childTnLst>
                                    <p:animClr clrSpc="rgb" dir="cw">
                                      <p:cBhvr override="childStyle">
                                        <p:cTn id="98" dur="2000" fill="hold"/>
                                        <p:tgtEl>
                                          <p:spTgt spid="31746">
                                            <p:txEl>
                                              <p:pRg st="7" end="7"/>
                                            </p:txEl>
                                          </p:spTgt>
                                        </p:tgtEl>
                                        <p:attrNameLst>
                                          <p:attrName>style.color</p:attrName>
                                        </p:attrNameLst>
                                      </p:cBhvr>
                                      <p:to>
                                        <a:srgbClr val="FF3305"/>
                                      </p:to>
                                    </p:animClr>
                                  </p:childTnLst>
                                </p:cTn>
                              </p:par>
                            </p:childTnLst>
                          </p:cTn>
                        </p:par>
                        <p:par>
                          <p:cTn id="99" fill="hold" nodeType="afterGroup">
                            <p:stCondLst>
                              <p:cond delay="2000"/>
                            </p:stCondLst>
                            <p:childTnLst>
                              <p:par>
                                <p:cTn id="100" presetID="3" presetClass="emph" presetSubtype="2" fill="hold" nodeType="afterEffect">
                                  <p:stCondLst>
                                    <p:cond delay="0"/>
                                  </p:stCondLst>
                                  <p:childTnLst>
                                    <p:animClr clrSpc="rgb" dir="cw">
                                      <p:cBhvr override="childStyle">
                                        <p:cTn id="101" dur="2000" fill="hold"/>
                                        <p:tgtEl>
                                          <p:spTgt spid="31746">
                                            <p:txEl>
                                              <p:pRg st="7" end="7"/>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allAtOnce"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Wireless 9-1-1</a:t>
            </a:r>
          </a:p>
        </p:txBody>
      </p:sp>
      <p:sp>
        <p:nvSpPr>
          <p:cNvPr id="23555" name="Content Placeholder 2"/>
          <p:cNvSpPr>
            <a:spLocks noGrp="1"/>
          </p:cNvSpPr>
          <p:nvPr>
            <p:ph idx="1"/>
          </p:nvPr>
        </p:nvSpPr>
        <p:spPr>
          <a:xfrm>
            <a:off x="1676400" y="1600200"/>
            <a:ext cx="7010400" cy="4525963"/>
          </a:xfrm>
        </p:spPr>
        <p:txBody>
          <a:bodyPr/>
          <a:lstStyle/>
          <a:p>
            <a:r>
              <a:rPr lang="en-US" altLang="en-US" dirty="0"/>
              <a:t>Wireless Phase 2</a:t>
            </a:r>
          </a:p>
          <a:p>
            <a:pPr lvl="1"/>
            <a:r>
              <a:rPr lang="en-US" altLang="en-US" dirty="0"/>
              <a:t>All Phase 1 information </a:t>
            </a:r>
          </a:p>
          <a:p>
            <a:pPr lvl="1"/>
            <a:r>
              <a:rPr lang="en-US" altLang="en-US" dirty="0"/>
              <a:t>Location of the caller is delivered in the form of a latitude and longitude with a specified degree of accuracy</a:t>
            </a:r>
          </a:p>
          <a:p>
            <a:pPr lvl="1"/>
            <a:r>
              <a:rPr lang="en-US" altLang="en-US" dirty="0"/>
              <a:t>Required modifications to both the 9-1-1 and wireless networks</a:t>
            </a:r>
          </a:p>
        </p:txBody>
      </p:sp>
      <p:pic>
        <p:nvPicPr>
          <p:cNvPr id="4" name="Picture 11" descr="C:\Documents and Settings\onvhueg\Local Settings\Temporary Internet Files\Content.IE5\VL92Y8QL\MCj03108780000[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1143000"/>
            <a:ext cx="1600200" cy="27256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0" dur="500"/>
                                        <p:tgtEl>
                                          <p:spTgt spid="2355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3" dur="500"/>
                                        <p:tgtEl>
                                          <p:spTgt spid="2355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6"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Wireless 9-1-1: WPH2</a:t>
            </a:r>
          </a:p>
        </p:txBody>
      </p:sp>
      <p:sp>
        <p:nvSpPr>
          <p:cNvPr id="37890" name="Text Box 2"/>
          <p:cNvSpPr txBox="1">
            <a:spLocks noChangeArrowheads="1"/>
          </p:cNvSpPr>
          <p:nvPr/>
        </p:nvSpPr>
        <p:spPr bwMode="auto">
          <a:xfrm>
            <a:off x="3581400" y="1752600"/>
            <a:ext cx="2724150" cy="2667000"/>
          </a:xfrm>
          <a:prstGeom prst="rect">
            <a:avLst/>
          </a:prstGeom>
          <a:solidFill>
            <a:srgbClr val="EAEAEA"/>
          </a:solidFill>
          <a:ln w="57150">
            <a:solidFill>
              <a:srgbClr val="000000"/>
            </a:solidFill>
            <a:miter lim="800000"/>
            <a:headEnd/>
            <a:tailEnd/>
          </a:ln>
        </p:spPr>
        <p:txBody>
          <a:bodyPr/>
          <a:lstStyle/>
          <a:p>
            <a:pPr>
              <a:spcAft>
                <a:spcPts val="0"/>
              </a:spcAft>
              <a:defRPr/>
            </a:pPr>
            <a:r>
              <a:rPr lang="en-US" sz="1000" b="1" dirty="0">
                <a:solidFill>
                  <a:srgbClr val="FF0000"/>
                </a:solidFill>
                <a:latin typeface="Courier New" pitchFamily="49" charset="0"/>
              </a:rPr>
              <a:t>*WRLS PH2*                     </a:t>
            </a:r>
            <a:r>
              <a:rPr lang="en-US" sz="1000" b="1" dirty="0">
                <a:latin typeface="Courier New" pitchFamily="49" charset="0"/>
              </a:rPr>
              <a:t>609-783-4216 09:30:34  02-08-05</a:t>
            </a:r>
          </a:p>
          <a:p>
            <a:pPr>
              <a:spcAft>
                <a:spcPts val="0"/>
              </a:spcAft>
              <a:defRPr/>
            </a:pPr>
            <a:r>
              <a:rPr lang="en-US" sz="1000" b="1" dirty="0">
                <a:solidFill>
                  <a:schemeClr val="tx1">
                    <a:lumMod val="75000"/>
                  </a:schemeClr>
                </a:solidFill>
                <a:latin typeface="Courier New" pitchFamily="49" charset="0"/>
              </a:rPr>
              <a:t>CINGULAR WIRELESS</a:t>
            </a:r>
          </a:p>
          <a:p>
            <a:pPr>
              <a:spcAft>
                <a:spcPts val="0"/>
              </a:spcAft>
              <a:defRPr/>
            </a:pPr>
            <a:r>
              <a:rPr lang="en-US" sz="1000" b="1" dirty="0">
                <a:solidFill>
                  <a:schemeClr val="tx1">
                    <a:lumMod val="75000"/>
                  </a:schemeClr>
                </a:solidFill>
                <a:latin typeface="Courier New" pitchFamily="49" charset="0"/>
              </a:rPr>
              <a:t>0000000655       ABSECON</a:t>
            </a:r>
          </a:p>
          <a:p>
            <a:pPr>
              <a:spcAft>
                <a:spcPts val="0"/>
              </a:spcAft>
              <a:defRPr/>
            </a:pPr>
            <a:r>
              <a:rPr lang="en-US" sz="1000" b="1" dirty="0">
                <a:solidFill>
                  <a:schemeClr val="tx1">
                    <a:lumMod val="75000"/>
                  </a:schemeClr>
                </a:solidFill>
                <a:latin typeface="Courier New" pitchFamily="49" charset="0"/>
              </a:rPr>
              <a:t>                        BLVD  SE</a:t>
            </a:r>
          </a:p>
          <a:p>
            <a:pPr>
              <a:spcAft>
                <a:spcPts val="0"/>
              </a:spcAft>
              <a:defRPr/>
            </a:pPr>
            <a:r>
              <a:rPr lang="en-US" sz="1000" b="1" dirty="0">
                <a:solidFill>
                  <a:schemeClr val="tx1">
                    <a:lumMod val="75000"/>
                  </a:schemeClr>
                </a:solidFill>
                <a:latin typeface="Courier New" pitchFamily="49" charset="0"/>
              </a:rPr>
              <a:t>RADIUS 04 MILES</a:t>
            </a:r>
          </a:p>
          <a:p>
            <a:pPr>
              <a:spcAft>
                <a:spcPts val="0"/>
              </a:spcAft>
              <a:defRPr/>
            </a:pPr>
            <a:r>
              <a:rPr lang="en-US" sz="1000" b="1" dirty="0">
                <a:solidFill>
                  <a:schemeClr val="tx1">
                    <a:lumMod val="75000"/>
                  </a:schemeClr>
                </a:solidFill>
                <a:latin typeface="Courier New" pitchFamily="49" charset="0"/>
              </a:rPr>
              <a:t>ATLANTIC CITY                 XX</a:t>
            </a:r>
          </a:p>
          <a:p>
            <a:pPr>
              <a:spcAft>
                <a:spcPts val="0"/>
              </a:spcAft>
              <a:defRPr/>
            </a:pPr>
            <a:r>
              <a:rPr lang="en-US" sz="1000" b="1" dirty="0">
                <a:solidFill>
                  <a:schemeClr val="tx1">
                    <a:lumMod val="75000"/>
                  </a:schemeClr>
                </a:solidFill>
                <a:latin typeface="Courier New" pitchFamily="49" charset="0"/>
              </a:rPr>
              <a:t>+039.365560  –074.424450</a:t>
            </a:r>
          </a:p>
          <a:p>
            <a:pPr>
              <a:spcAft>
                <a:spcPts val="0"/>
              </a:spcAft>
              <a:defRPr/>
            </a:pPr>
            <a:r>
              <a:rPr lang="en-US" sz="1000" b="1" dirty="0">
                <a:solidFill>
                  <a:schemeClr val="tx1">
                    <a:lumMod val="75000"/>
                  </a:schemeClr>
                </a:solidFill>
                <a:latin typeface="Courier New" pitchFamily="49" charset="0"/>
              </a:rPr>
              <a:t>00000100      67%           </a:t>
            </a:r>
            <a:r>
              <a:rPr lang="en-US" sz="1000" b="1" dirty="0">
                <a:solidFill>
                  <a:srgbClr val="FF0000"/>
                </a:solidFill>
                <a:latin typeface="Courier New" pitchFamily="49" charset="0"/>
              </a:rPr>
              <a:t>WPH2</a:t>
            </a:r>
          </a:p>
          <a:p>
            <a:pPr>
              <a:spcAft>
                <a:spcPts val="0"/>
              </a:spcAft>
              <a:defRPr/>
            </a:pPr>
            <a:endParaRPr lang="en-US" sz="1000" b="1" dirty="0">
              <a:latin typeface="Courier New" pitchFamily="49" charset="0"/>
            </a:endParaRPr>
          </a:p>
          <a:p>
            <a:pPr>
              <a:spcAft>
                <a:spcPts val="0"/>
              </a:spcAft>
              <a:defRPr/>
            </a:pPr>
            <a:r>
              <a:rPr lang="en-US" sz="1000" b="1" dirty="0">
                <a:latin typeface="Courier New" pitchFamily="49" charset="0"/>
              </a:rPr>
              <a:t>ESRD # 609-511-6545     ESN 5935</a:t>
            </a:r>
          </a:p>
          <a:p>
            <a:pPr>
              <a:spcAft>
                <a:spcPts val="0"/>
              </a:spcAft>
              <a:defRPr/>
            </a:pPr>
            <a:r>
              <a:rPr lang="en-US" sz="1000" b="1" dirty="0">
                <a:latin typeface="Courier New" pitchFamily="49" charset="0"/>
              </a:rPr>
              <a:t>ATLANTIC CITY PD</a:t>
            </a:r>
          </a:p>
          <a:p>
            <a:pPr>
              <a:spcAft>
                <a:spcPts val="0"/>
              </a:spcAft>
              <a:defRPr/>
            </a:pPr>
            <a:r>
              <a:rPr lang="en-US" sz="1000" b="1" dirty="0">
                <a:latin typeface="Courier New" pitchFamily="49" charset="0"/>
              </a:rPr>
              <a:t>F1=EGG HRBR CITY  609   235-1000</a:t>
            </a:r>
          </a:p>
          <a:p>
            <a:pPr>
              <a:spcAft>
                <a:spcPts val="0"/>
              </a:spcAft>
              <a:defRPr/>
            </a:pPr>
            <a:r>
              <a:rPr lang="en-US" sz="1000" b="1" dirty="0">
                <a:latin typeface="Courier New" pitchFamily="49" charset="0"/>
              </a:rPr>
              <a:t>F2=PLEASANTVIL   609    933-0555</a:t>
            </a:r>
          </a:p>
          <a:p>
            <a:pPr>
              <a:spcAft>
                <a:spcPts val="0"/>
              </a:spcAft>
              <a:defRPr/>
            </a:pPr>
            <a:r>
              <a:rPr lang="en-US" sz="1000" b="1" dirty="0">
                <a:latin typeface="Courier New" pitchFamily="49" charset="0"/>
              </a:rPr>
              <a:t>F3=AC EXPRESSWAY  609   969-3128</a:t>
            </a:r>
          </a:p>
          <a:p>
            <a:pPr>
              <a:spcAft>
                <a:spcPts val="0"/>
              </a:spcAft>
              <a:defRPr/>
            </a:pPr>
            <a:r>
              <a:rPr lang="en-US" sz="1000" b="1" dirty="0">
                <a:latin typeface="Courier New" pitchFamily="49" charset="0"/>
              </a:rPr>
              <a:t>	           LEC CNGLR</a:t>
            </a:r>
            <a:endParaRPr lang="en-US" dirty="0"/>
          </a:p>
        </p:txBody>
      </p:sp>
      <p:sp>
        <p:nvSpPr>
          <p:cNvPr id="5" name="Line Callout 3 4"/>
          <p:cNvSpPr>
            <a:spLocks/>
          </p:cNvSpPr>
          <p:nvPr/>
        </p:nvSpPr>
        <p:spPr bwMode="auto">
          <a:xfrm>
            <a:off x="1524000" y="4648200"/>
            <a:ext cx="1524000" cy="914400"/>
          </a:xfrm>
          <a:prstGeom prst="borderCallout3">
            <a:avLst>
              <a:gd name="adj1" fmla="val 34009"/>
              <a:gd name="adj2" fmla="val -273"/>
              <a:gd name="adj3" fmla="val 101005"/>
              <a:gd name="adj4" fmla="val 2139"/>
              <a:gd name="adj5" fmla="val 100662"/>
              <a:gd name="adj6" fmla="val 103333"/>
              <a:gd name="adj7" fmla="val -189486"/>
              <a:gd name="adj8" fmla="val 142088"/>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Latitude and Longitude of the caller</a:t>
            </a:r>
          </a:p>
        </p:txBody>
      </p:sp>
      <p:sp>
        <p:nvSpPr>
          <p:cNvPr id="6" name="Line Callout 3 5"/>
          <p:cNvSpPr>
            <a:spLocks/>
          </p:cNvSpPr>
          <p:nvPr/>
        </p:nvSpPr>
        <p:spPr bwMode="auto">
          <a:xfrm>
            <a:off x="990600" y="2971800"/>
            <a:ext cx="1524000" cy="1143000"/>
          </a:xfrm>
          <a:prstGeom prst="borderCallout3">
            <a:avLst>
              <a:gd name="adj1" fmla="val 20130"/>
              <a:gd name="adj2" fmla="val -1444"/>
              <a:gd name="adj3" fmla="val 100037"/>
              <a:gd name="adj4" fmla="val 1241"/>
              <a:gd name="adj5" fmla="val 101380"/>
              <a:gd name="adj6" fmla="val 101815"/>
              <a:gd name="adj7" fmla="val -73167"/>
              <a:gd name="adj8" fmla="val 176329"/>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Name of Wireless service provider</a:t>
            </a:r>
          </a:p>
        </p:txBody>
      </p:sp>
      <p:sp>
        <p:nvSpPr>
          <p:cNvPr id="7" name="Line Callout 1 6"/>
          <p:cNvSpPr>
            <a:spLocks/>
          </p:cNvSpPr>
          <p:nvPr/>
        </p:nvSpPr>
        <p:spPr bwMode="auto">
          <a:xfrm>
            <a:off x="6733721" y="1935163"/>
            <a:ext cx="1752600" cy="1524000"/>
          </a:xfrm>
          <a:prstGeom prst="borderCallout1">
            <a:avLst>
              <a:gd name="adj1" fmla="val 38093"/>
              <a:gd name="adj2" fmla="val 231"/>
              <a:gd name="adj3" fmla="val 23306"/>
              <a:gd name="adj4" fmla="val -50014"/>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Location information for the cell tower processing the call</a:t>
            </a:r>
          </a:p>
        </p:txBody>
      </p:sp>
      <p:sp>
        <p:nvSpPr>
          <p:cNvPr id="8" name="Line Callout 1 7"/>
          <p:cNvSpPr>
            <a:spLocks/>
          </p:cNvSpPr>
          <p:nvPr/>
        </p:nvSpPr>
        <p:spPr bwMode="auto">
          <a:xfrm>
            <a:off x="6995886" y="3429000"/>
            <a:ext cx="1905000" cy="2438400"/>
          </a:xfrm>
          <a:prstGeom prst="borderCallout1">
            <a:avLst>
              <a:gd name="adj1" fmla="val 45019"/>
              <a:gd name="adj2" fmla="val -190"/>
              <a:gd name="adj3" fmla="val -11176"/>
              <a:gd name="adj4" fmla="val -47595"/>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t>Class of Service: </a:t>
            </a:r>
            <a:r>
              <a:rPr lang="en-US" altLang="en-US" dirty="0"/>
              <a:t>Now indicates that the Latitude and Longitude relate to the caller’s location, not the cell tower.</a:t>
            </a:r>
          </a:p>
        </p:txBody>
      </p:sp>
      <p:sp>
        <p:nvSpPr>
          <p:cNvPr id="9" name="Line Callout 3 (Accent Bar) 8"/>
          <p:cNvSpPr>
            <a:spLocks/>
          </p:cNvSpPr>
          <p:nvPr/>
        </p:nvSpPr>
        <p:spPr bwMode="auto">
          <a:xfrm>
            <a:off x="533400" y="1447800"/>
            <a:ext cx="2133600" cy="990600"/>
          </a:xfrm>
          <a:prstGeom prst="accentCallout3">
            <a:avLst>
              <a:gd name="adj1" fmla="val 98930"/>
              <a:gd name="adj2" fmla="val -10800"/>
              <a:gd name="adj3" fmla="val 101139"/>
              <a:gd name="adj4" fmla="val -995"/>
              <a:gd name="adj5" fmla="val 105128"/>
              <a:gd name="adj6" fmla="val 104372"/>
              <a:gd name="adj7" fmla="val 46065"/>
              <a:gd name="adj8" fmla="val 141986"/>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Call arrived with Phase 2 information</a:t>
            </a:r>
          </a:p>
        </p:txBody>
      </p:sp>
      <p:pic>
        <p:nvPicPr>
          <p:cNvPr id="10" name="Picture 11" descr="C:\Documents and Settings\onvhueg\Local Settings\Temporary Internet Files\Content.IE5\VL92Y8QL\MCj03108780000[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4132339"/>
            <a:ext cx="1600200" cy="27256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3" presetClass="emph" presetSubtype="2" fill="hold" nodeType="withEffect">
                                  <p:stCondLst>
                                    <p:cond delay="0"/>
                                  </p:stCondLst>
                                  <p:childTnLst>
                                    <p:animClr clrSpc="rgb" dir="cw">
                                      <p:cBhvr override="childStyle">
                                        <p:cTn id="11" dur="2000" fill="hold"/>
                                        <p:tgtEl>
                                          <p:spTgt spid="37890">
                                            <p:txEl>
                                              <p:pRg st="0" end="0"/>
                                            </p:txEl>
                                          </p:spTgt>
                                        </p:tgtEl>
                                        <p:attrNameLst>
                                          <p:attrName>style.color</p:attrName>
                                        </p:attrNameLst>
                                      </p:cBhvr>
                                      <p:to>
                                        <a:srgbClr val="FF3305"/>
                                      </p:to>
                                    </p:animClr>
                                  </p:childTnLst>
                                </p:cTn>
                              </p:par>
                            </p:childTnLst>
                          </p:cTn>
                        </p:par>
                        <p:par>
                          <p:cTn id="12" fill="hold" nodeType="afterGroup">
                            <p:stCondLst>
                              <p:cond delay="2000"/>
                            </p:stCondLst>
                            <p:childTnLst>
                              <p:par>
                                <p:cTn id="13" presetID="3" presetClass="emph" presetSubtype="2" fill="hold" nodeType="afterEffect">
                                  <p:stCondLst>
                                    <p:cond delay="0"/>
                                  </p:stCondLst>
                                  <p:childTnLst>
                                    <p:animClr clrSpc="rgb" dir="cw">
                                      <p:cBhvr override="childStyle">
                                        <p:cTn id="14" dur="2000" fill="hold"/>
                                        <p:tgtEl>
                                          <p:spTgt spid="37890">
                                            <p:txEl>
                                              <p:pRg st="0" end="0"/>
                                            </p:txEl>
                                          </p:spTgt>
                                        </p:tgtEl>
                                        <p:attrNameLst>
                                          <p:attrName>style.color</p:attrName>
                                        </p:attrNameLst>
                                      </p:cBhvr>
                                      <p:to>
                                        <a:schemeClr val="tx1"/>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3" presetClass="emph" presetSubtype="2" fill="hold" nodeType="withEffect">
                                  <p:stCondLst>
                                    <p:cond delay="0"/>
                                  </p:stCondLst>
                                  <p:childTnLst>
                                    <p:animClr clrSpc="rgb" dir="cw">
                                      <p:cBhvr override="childStyle">
                                        <p:cTn id="23" dur="2000" fill="hold"/>
                                        <p:tgtEl>
                                          <p:spTgt spid="37890">
                                            <p:txEl>
                                              <p:pRg st="1" end="1"/>
                                            </p:txEl>
                                          </p:spTgt>
                                        </p:tgtEl>
                                        <p:attrNameLst>
                                          <p:attrName>style.color</p:attrName>
                                        </p:attrNameLst>
                                      </p:cBhvr>
                                      <p:to>
                                        <a:srgbClr val="FF3305"/>
                                      </p:to>
                                    </p:animClr>
                                  </p:childTnLst>
                                </p:cTn>
                              </p:par>
                            </p:childTnLst>
                          </p:cTn>
                        </p:par>
                        <p:par>
                          <p:cTn id="24" fill="hold" nodeType="afterGroup">
                            <p:stCondLst>
                              <p:cond delay="2000"/>
                            </p:stCondLst>
                            <p:childTnLst>
                              <p:par>
                                <p:cTn id="25" presetID="3" presetClass="emph" presetSubtype="2" fill="hold" nodeType="afterEffect">
                                  <p:stCondLst>
                                    <p:cond delay="0"/>
                                  </p:stCondLst>
                                  <p:childTnLst>
                                    <p:animClr clrSpc="rgb" dir="cw">
                                      <p:cBhvr override="childStyle">
                                        <p:cTn id="26" dur="2000" fill="hold"/>
                                        <p:tgtEl>
                                          <p:spTgt spid="37890">
                                            <p:txEl>
                                              <p:pRg st="1" end="1"/>
                                            </p:txEl>
                                          </p:spTgt>
                                        </p:tgtEl>
                                        <p:attrNameLst>
                                          <p:attrName>style.color</p:attrName>
                                        </p:attrNameLst>
                                      </p:cBhvr>
                                      <p:to>
                                        <a:schemeClr val="tx1"/>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par>
                                <p:cTn id="34" presetID="3" presetClass="emph" presetSubtype="2" fill="hold" nodeType="withEffect">
                                  <p:stCondLst>
                                    <p:cond delay="0"/>
                                  </p:stCondLst>
                                  <p:childTnLst>
                                    <p:animClr clrSpc="rgb" dir="cw">
                                      <p:cBhvr override="childStyle">
                                        <p:cTn id="35" dur="2000" fill="hold"/>
                                        <p:tgtEl>
                                          <p:spTgt spid="37890">
                                            <p:txEl>
                                              <p:pRg st="2" end="2"/>
                                            </p:txEl>
                                          </p:spTgt>
                                        </p:tgtEl>
                                        <p:attrNameLst>
                                          <p:attrName>style.color</p:attrName>
                                        </p:attrNameLst>
                                      </p:cBhvr>
                                      <p:to>
                                        <a:srgbClr val="FF3305"/>
                                      </p:to>
                                    </p:animClr>
                                  </p:childTnLst>
                                </p:cTn>
                              </p:par>
                              <p:par>
                                <p:cTn id="36" presetID="3" presetClass="emph" presetSubtype="2" fill="hold" nodeType="withEffect">
                                  <p:stCondLst>
                                    <p:cond delay="0"/>
                                  </p:stCondLst>
                                  <p:childTnLst>
                                    <p:animClr clrSpc="rgb" dir="cw">
                                      <p:cBhvr override="childStyle">
                                        <p:cTn id="37" dur="2000" fill="hold"/>
                                        <p:tgtEl>
                                          <p:spTgt spid="37890">
                                            <p:txEl>
                                              <p:pRg st="3" end="3"/>
                                            </p:txEl>
                                          </p:spTgt>
                                        </p:tgtEl>
                                        <p:attrNameLst>
                                          <p:attrName>style.color</p:attrName>
                                        </p:attrNameLst>
                                      </p:cBhvr>
                                      <p:to>
                                        <a:srgbClr val="FF3305"/>
                                      </p:to>
                                    </p:animClr>
                                  </p:childTnLst>
                                </p:cTn>
                              </p:par>
                              <p:par>
                                <p:cTn id="38" presetID="3" presetClass="emph" presetSubtype="2" fill="hold" nodeType="withEffect">
                                  <p:stCondLst>
                                    <p:cond delay="0"/>
                                  </p:stCondLst>
                                  <p:childTnLst>
                                    <p:animClr clrSpc="rgb" dir="cw">
                                      <p:cBhvr override="childStyle">
                                        <p:cTn id="39" dur="2000" fill="hold"/>
                                        <p:tgtEl>
                                          <p:spTgt spid="37890">
                                            <p:txEl>
                                              <p:pRg st="4" end="4"/>
                                            </p:txEl>
                                          </p:spTgt>
                                        </p:tgtEl>
                                        <p:attrNameLst>
                                          <p:attrName>style.color</p:attrName>
                                        </p:attrNameLst>
                                      </p:cBhvr>
                                      <p:to>
                                        <a:srgbClr val="FF3305"/>
                                      </p:to>
                                    </p:animClr>
                                  </p:childTnLst>
                                </p:cTn>
                              </p:par>
                              <p:par>
                                <p:cTn id="40" presetID="3" presetClass="emph" presetSubtype="2" fill="hold" nodeType="withEffect">
                                  <p:stCondLst>
                                    <p:cond delay="0"/>
                                  </p:stCondLst>
                                  <p:childTnLst>
                                    <p:animClr clrSpc="rgb" dir="cw">
                                      <p:cBhvr override="childStyle">
                                        <p:cTn id="41" dur="2000" fill="hold"/>
                                        <p:tgtEl>
                                          <p:spTgt spid="37890">
                                            <p:txEl>
                                              <p:pRg st="5" end="5"/>
                                            </p:txEl>
                                          </p:spTgt>
                                        </p:tgtEl>
                                        <p:attrNameLst>
                                          <p:attrName>style.color</p:attrName>
                                        </p:attrNameLst>
                                      </p:cBhvr>
                                      <p:to>
                                        <a:srgbClr val="FF3305"/>
                                      </p:to>
                                    </p:animClr>
                                  </p:childTnLst>
                                </p:cTn>
                              </p:par>
                            </p:childTnLst>
                          </p:cTn>
                        </p:par>
                        <p:par>
                          <p:cTn id="42" fill="hold" nodeType="afterGroup">
                            <p:stCondLst>
                              <p:cond delay="2000"/>
                            </p:stCondLst>
                            <p:childTnLst>
                              <p:par>
                                <p:cTn id="43" presetID="3" presetClass="emph" presetSubtype="2" fill="hold" nodeType="afterEffect">
                                  <p:stCondLst>
                                    <p:cond delay="0"/>
                                  </p:stCondLst>
                                  <p:childTnLst>
                                    <p:animClr clrSpc="rgb" dir="cw">
                                      <p:cBhvr override="childStyle">
                                        <p:cTn id="44" dur="2000" fill="hold"/>
                                        <p:tgtEl>
                                          <p:spTgt spid="37890">
                                            <p:txEl>
                                              <p:pRg st="2" end="2"/>
                                            </p:txEl>
                                          </p:spTgt>
                                        </p:tgtEl>
                                        <p:attrNameLst>
                                          <p:attrName>style.color</p:attrName>
                                        </p:attrNameLst>
                                      </p:cBhvr>
                                      <p:to>
                                        <a:schemeClr val="folHlink"/>
                                      </p:to>
                                    </p:animClr>
                                  </p:childTnLst>
                                </p:cTn>
                              </p:par>
                            </p:childTnLst>
                          </p:cTn>
                        </p:par>
                        <p:par>
                          <p:cTn id="45" fill="hold" nodeType="afterGroup">
                            <p:stCondLst>
                              <p:cond delay="4000"/>
                            </p:stCondLst>
                            <p:childTnLst>
                              <p:par>
                                <p:cTn id="46" presetID="3" presetClass="emph" presetSubtype="2" fill="hold" nodeType="afterEffect">
                                  <p:stCondLst>
                                    <p:cond delay="0"/>
                                  </p:stCondLst>
                                  <p:childTnLst>
                                    <p:animClr clrSpc="rgb" dir="cw">
                                      <p:cBhvr override="childStyle">
                                        <p:cTn id="47" dur="2000" fill="hold"/>
                                        <p:tgtEl>
                                          <p:spTgt spid="37890">
                                            <p:txEl>
                                              <p:pRg st="3" end="3"/>
                                            </p:txEl>
                                          </p:spTgt>
                                        </p:tgtEl>
                                        <p:attrNameLst>
                                          <p:attrName>style.color</p:attrName>
                                        </p:attrNameLst>
                                      </p:cBhvr>
                                      <p:to>
                                        <a:schemeClr val="folHlink"/>
                                      </p:to>
                                    </p:animClr>
                                  </p:childTnLst>
                                </p:cTn>
                              </p:par>
                            </p:childTnLst>
                          </p:cTn>
                        </p:par>
                        <p:par>
                          <p:cTn id="48" fill="hold" nodeType="afterGroup">
                            <p:stCondLst>
                              <p:cond delay="6000"/>
                            </p:stCondLst>
                            <p:childTnLst>
                              <p:par>
                                <p:cTn id="49" presetID="3" presetClass="emph" presetSubtype="2" fill="hold" nodeType="afterEffect">
                                  <p:stCondLst>
                                    <p:cond delay="0"/>
                                  </p:stCondLst>
                                  <p:childTnLst>
                                    <p:animClr clrSpc="rgb" dir="cw">
                                      <p:cBhvr override="childStyle">
                                        <p:cTn id="50" dur="2000" fill="hold"/>
                                        <p:tgtEl>
                                          <p:spTgt spid="37890">
                                            <p:txEl>
                                              <p:pRg st="4" end="4"/>
                                            </p:txEl>
                                          </p:spTgt>
                                        </p:tgtEl>
                                        <p:attrNameLst>
                                          <p:attrName>style.color</p:attrName>
                                        </p:attrNameLst>
                                      </p:cBhvr>
                                      <p:to>
                                        <a:schemeClr val="folHlink"/>
                                      </p:to>
                                    </p:animClr>
                                  </p:childTnLst>
                                </p:cTn>
                              </p:par>
                            </p:childTnLst>
                          </p:cTn>
                        </p:par>
                        <p:par>
                          <p:cTn id="51" fill="hold" nodeType="afterGroup">
                            <p:stCondLst>
                              <p:cond delay="8000"/>
                            </p:stCondLst>
                            <p:childTnLst>
                              <p:par>
                                <p:cTn id="52" presetID="3" presetClass="emph" presetSubtype="2" fill="hold" nodeType="afterEffect">
                                  <p:stCondLst>
                                    <p:cond delay="0"/>
                                  </p:stCondLst>
                                  <p:childTnLst>
                                    <p:animClr clrSpc="rgb" dir="cw">
                                      <p:cBhvr override="childStyle">
                                        <p:cTn id="53" dur="2000" fill="hold"/>
                                        <p:tgtEl>
                                          <p:spTgt spid="37890">
                                            <p:txEl>
                                              <p:pRg st="5" end="5"/>
                                            </p:txEl>
                                          </p:spTgt>
                                        </p:tgtEl>
                                        <p:attrNameLst>
                                          <p:attrName>style.color</p:attrName>
                                        </p:attrNameLst>
                                      </p:cBhvr>
                                      <p:to>
                                        <a:schemeClr val="folHlink"/>
                                      </p:to>
                                    </p:animClr>
                                  </p:childTnLst>
                                </p:cTn>
                              </p:par>
                            </p:childTnLst>
                          </p:cTn>
                        </p:par>
                      </p:childTnLst>
                    </p:cTn>
                  </p:par>
                  <p:par>
                    <p:cTn id="54" fill="hold" nodeType="clickPar">
                      <p:stCondLst>
                        <p:cond delay="indefinite"/>
                      </p:stCondLst>
                      <p:childTnLst>
                        <p:par>
                          <p:cTn id="55" fill="hold" nodeType="withGroup">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1000" fill="hold"/>
                                        <p:tgtEl>
                                          <p:spTgt spid="5"/>
                                        </p:tgtEl>
                                        <p:attrNameLst>
                                          <p:attrName>ppt_w</p:attrName>
                                        </p:attrNameLst>
                                      </p:cBhvr>
                                      <p:tavLst>
                                        <p:tav tm="0">
                                          <p:val>
                                            <p:strVal val="#ppt_w*0.70"/>
                                          </p:val>
                                        </p:tav>
                                        <p:tav tm="100000">
                                          <p:val>
                                            <p:strVal val="#ppt_w"/>
                                          </p:val>
                                        </p:tav>
                                      </p:tavLst>
                                    </p:anim>
                                    <p:anim calcmode="lin" valueType="num">
                                      <p:cBhvr>
                                        <p:cTn id="59" dur="1000" fill="hold"/>
                                        <p:tgtEl>
                                          <p:spTgt spid="5"/>
                                        </p:tgtEl>
                                        <p:attrNameLst>
                                          <p:attrName>ppt_h</p:attrName>
                                        </p:attrNameLst>
                                      </p:cBhvr>
                                      <p:tavLst>
                                        <p:tav tm="0">
                                          <p:val>
                                            <p:strVal val="#ppt_h"/>
                                          </p:val>
                                        </p:tav>
                                        <p:tav tm="100000">
                                          <p:val>
                                            <p:strVal val="#ppt_h"/>
                                          </p:val>
                                        </p:tav>
                                      </p:tavLst>
                                    </p:anim>
                                    <p:animEffect transition="in" filter="fade">
                                      <p:cBhvr>
                                        <p:cTn id="60" dur="1000"/>
                                        <p:tgtEl>
                                          <p:spTgt spid="5"/>
                                        </p:tgtEl>
                                      </p:cBhvr>
                                    </p:animEffect>
                                  </p:childTnLst>
                                </p:cTn>
                              </p:par>
                              <p:par>
                                <p:cTn id="61" presetID="3" presetClass="emph" presetSubtype="2" fill="hold" nodeType="withEffect">
                                  <p:stCondLst>
                                    <p:cond delay="0"/>
                                  </p:stCondLst>
                                  <p:childTnLst>
                                    <p:animClr clrSpc="rgb" dir="cw">
                                      <p:cBhvr override="childStyle">
                                        <p:cTn id="62" dur="2000" fill="hold"/>
                                        <p:tgtEl>
                                          <p:spTgt spid="37890">
                                            <p:txEl>
                                              <p:pRg st="6" end="6"/>
                                            </p:txEl>
                                          </p:spTgt>
                                        </p:tgtEl>
                                        <p:attrNameLst>
                                          <p:attrName>style.color</p:attrName>
                                        </p:attrNameLst>
                                      </p:cBhvr>
                                      <p:to>
                                        <a:srgbClr val="FF3305"/>
                                      </p:to>
                                    </p:animClr>
                                  </p:childTnLst>
                                </p:cTn>
                              </p:par>
                            </p:childTnLst>
                          </p:cTn>
                        </p:par>
                        <p:par>
                          <p:cTn id="63" fill="hold" nodeType="afterGroup">
                            <p:stCondLst>
                              <p:cond delay="2000"/>
                            </p:stCondLst>
                            <p:childTnLst>
                              <p:par>
                                <p:cTn id="64" presetID="3" presetClass="emph" presetSubtype="2" fill="hold" nodeType="afterEffect">
                                  <p:stCondLst>
                                    <p:cond delay="0"/>
                                  </p:stCondLst>
                                  <p:childTnLst>
                                    <p:animClr clrSpc="rgb" dir="cw">
                                      <p:cBhvr override="childStyle">
                                        <p:cTn id="65" dur="2000" fill="hold"/>
                                        <p:tgtEl>
                                          <p:spTgt spid="37890">
                                            <p:txEl>
                                              <p:pRg st="6" end="6"/>
                                            </p:txEl>
                                          </p:spTgt>
                                        </p:tgtEl>
                                        <p:attrNameLst>
                                          <p:attrName>style.color</p:attrName>
                                        </p:attrNameLst>
                                      </p:cBhvr>
                                      <p:to>
                                        <a:schemeClr val="folHlink"/>
                                      </p:to>
                                    </p:animClr>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1000" fill="hold"/>
                                        <p:tgtEl>
                                          <p:spTgt spid="8"/>
                                        </p:tgtEl>
                                        <p:attrNameLst>
                                          <p:attrName>ppt_w</p:attrName>
                                        </p:attrNameLst>
                                      </p:cBhvr>
                                      <p:tavLst>
                                        <p:tav tm="0">
                                          <p:val>
                                            <p:strVal val="#ppt_w*0.70"/>
                                          </p:val>
                                        </p:tav>
                                        <p:tav tm="100000">
                                          <p:val>
                                            <p:strVal val="#ppt_w"/>
                                          </p:val>
                                        </p:tav>
                                      </p:tavLst>
                                    </p:anim>
                                    <p:anim calcmode="lin" valueType="num">
                                      <p:cBhvr>
                                        <p:cTn id="71" dur="1000" fill="hold"/>
                                        <p:tgtEl>
                                          <p:spTgt spid="8"/>
                                        </p:tgtEl>
                                        <p:attrNameLst>
                                          <p:attrName>ppt_h</p:attrName>
                                        </p:attrNameLst>
                                      </p:cBhvr>
                                      <p:tavLst>
                                        <p:tav tm="0">
                                          <p:val>
                                            <p:strVal val="#ppt_h"/>
                                          </p:val>
                                        </p:tav>
                                        <p:tav tm="100000">
                                          <p:val>
                                            <p:strVal val="#ppt_h"/>
                                          </p:val>
                                        </p:tav>
                                      </p:tavLst>
                                    </p:anim>
                                    <p:animEffect transition="in" filter="fade">
                                      <p:cBhvr>
                                        <p:cTn id="72" dur="1000"/>
                                        <p:tgtEl>
                                          <p:spTgt spid="8"/>
                                        </p:tgtEl>
                                      </p:cBhvr>
                                    </p:animEffect>
                                  </p:childTnLst>
                                </p:cTn>
                              </p:par>
                              <p:par>
                                <p:cTn id="73" presetID="3" presetClass="emph" presetSubtype="2" fill="hold" nodeType="withEffect">
                                  <p:stCondLst>
                                    <p:cond delay="0"/>
                                  </p:stCondLst>
                                  <p:childTnLst>
                                    <p:animClr clrSpc="rgb" dir="cw">
                                      <p:cBhvr override="childStyle">
                                        <p:cTn id="74" dur="2000" fill="hold"/>
                                        <p:tgtEl>
                                          <p:spTgt spid="37890">
                                            <p:txEl>
                                              <p:pRg st="7" end="7"/>
                                            </p:txEl>
                                          </p:spTgt>
                                        </p:tgtEl>
                                        <p:attrNameLst>
                                          <p:attrName>style.color</p:attrName>
                                        </p:attrNameLst>
                                      </p:cBhvr>
                                      <p:to>
                                        <a:srgbClr val="FF3305"/>
                                      </p:to>
                                    </p:animClr>
                                  </p:childTnLst>
                                </p:cTn>
                              </p:par>
                            </p:childTnLst>
                          </p:cTn>
                        </p:par>
                        <p:par>
                          <p:cTn id="75" fill="hold" nodeType="afterGroup">
                            <p:stCondLst>
                              <p:cond delay="2000"/>
                            </p:stCondLst>
                            <p:childTnLst>
                              <p:par>
                                <p:cTn id="76" presetID="3" presetClass="emph" presetSubtype="2" fill="hold" nodeType="afterEffect">
                                  <p:stCondLst>
                                    <p:cond delay="0"/>
                                  </p:stCondLst>
                                  <p:childTnLst>
                                    <p:animClr clrSpc="rgb" dir="cw">
                                      <p:cBhvr override="childStyle">
                                        <p:cTn id="77" dur="3000" fill="hold"/>
                                        <p:tgtEl>
                                          <p:spTgt spid="37890">
                                            <p:txEl>
                                              <p:pRg st="7" end="7"/>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98382" y="151291"/>
            <a:ext cx="7480300" cy="1143000"/>
          </a:xfrm>
        </p:spPr>
        <p:txBody>
          <a:bodyPr/>
          <a:lstStyle/>
          <a:p>
            <a:r>
              <a:rPr lang="en-US" altLang="en-US" dirty="0"/>
              <a:t>Wireless 9-1-1: WPH2</a:t>
            </a:r>
          </a:p>
        </p:txBody>
      </p:sp>
      <p:pic>
        <p:nvPicPr>
          <p:cNvPr id="48" name="Picture 11" descr="C:\Documents and Settings\onvhueg\Local Settings\Temporary Internet Files\Content.IE5\VL92Y8QL\MCj03108780000[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1143000"/>
            <a:ext cx="1600200" cy="2725661"/>
          </a:xfrm>
          <a:prstGeom prst="rect">
            <a:avLst/>
          </a:prstGeom>
          <a:noFill/>
        </p:spPr>
      </p:pic>
      <p:grpSp>
        <p:nvGrpSpPr>
          <p:cNvPr id="94" name="Group 93"/>
          <p:cNvGrpSpPr>
            <a:grpSpLocks/>
          </p:cNvGrpSpPr>
          <p:nvPr/>
        </p:nvGrpSpPr>
        <p:grpSpPr bwMode="auto">
          <a:xfrm>
            <a:off x="1767590" y="1274158"/>
            <a:ext cx="7071609" cy="4440842"/>
            <a:chOff x="1161" y="7204"/>
            <a:chExt cx="10620" cy="6480"/>
          </a:xfrm>
        </p:grpSpPr>
        <p:grpSp>
          <p:nvGrpSpPr>
            <p:cNvPr id="95" name="Group 94"/>
            <p:cNvGrpSpPr>
              <a:grpSpLocks/>
            </p:cNvGrpSpPr>
            <p:nvPr/>
          </p:nvGrpSpPr>
          <p:grpSpPr bwMode="auto">
            <a:xfrm>
              <a:off x="1161" y="7204"/>
              <a:ext cx="10620" cy="6480"/>
              <a:chOff x="1161" y="7204"/>
              <a:chExt cx="10620" cy="6480"/>
            </a:xfrm>
          </p:grpSpPr>
          <p:cxnSp>
            <p:nvCxnSpPr>
              <p:cNvPr id="97" name="Line 296"/>
              <p:cNvCxnSpPr>
                <a:cxnSpLocks noChangeShapeType="1"/>
              </p:cNvCxnSpPr>
              <p:nvPr/>
            </p:nvCxnSpPr>
            <p:spPr bwMode="auto">
              <a:xfrm>
                <a:off x="7281" y="7204"/>
                <a:ext cx="0" cy="648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grpSp>
            <p:nvGrpSpPr>
              <p:cNvPr id="98" name="Group 97"/>
              <p:cNvGrpSpPr>
                <a:grpSpLocks/>
              </p:cNvGrpSpPr>
              <p:nvPr/>
            </p:nvGrpSpPr>
            <p:grpSpPr bwMode="auto">
              <a:xfrm>
                <a:off x="1161" y="7204"/>
                <a:ext cx="10620" cy="6480"/>
                <a:chOff x="1161" y="7204"/>
                <a:chExt cx="10620" cy="6480"/>
              </a:xfrm>
            </p:grpSpPr>
            <p:sp>
              <p:nvSpPr>
                <p:cNvPr id="99" name="Rectangle 98"/>
                <p:cNvSpPr>
                  <a:spLocks noChangeArrowheads="1"/>
                </p:cNvSpPr>
                <p:nvPr/>
              </p:nvSpPr>
              <p:spPr bwMode="auto">
                <a:xfrm>
                  <a:off x="1161" y="7204"/>
                  <a:ext cx="10620" cy="6480"/>
                </a:xfrm>
                <a:prstGeom prst="rect">
                  <a:avLst/>
                </a:prstGeom>
                <a:solidFill>
                  <a:srgbClr val="FFFFFF"/>
                </a:solidFill>
                <a:ln w="571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0" name="Freeform 99"/>
                <p:cNvSpPr>
                  <a:spLocks/>
                </p:cNvSpPr>
                <p:nvPr/>
              </p:nvSpPr>
              <p:spPr bwMode="auto">
                <a:xfrm>
                  <a:off x="3681" y="7908"/>
                  <a:ext cx="3600" cy="748"/>
                </a:xfrm>
                <a:custGeom>
                  <a:avLst/>
                  <a:gdLst>
                    <a:gd name="T0" fmla="*/ 0 w 4860"/>
                    <a:gd name="T1" fmla="*/ 720 h 720"/>
                    <a:gd name="T2" fmla="*/ 0 w 4860"/>
                    <a:gd name="T3" fmla="*/ 0 h 720"/>
                    <a:gd name="T4" fmla="*/ 4860 w 4860"/>
                    <a:gd name="T5" fmla="*/ 0 h 720"/>
                  </a:gdLst>
                  <a:ahLst/>
                  <a:cxnLst>
                    <a:cxn ang="0">
                      <a:pos x="T0" y="T1"/>
                    </a:cxn>
                    <a:cxn ang="0">
                      <a:pos x="T2" y="T3"/>
                    </a:cxn>
                    <a:cxn ang="0">
                      <a:pos x="T4" y="T5"/>
                    </a:cxn>
                  </a:cxnLst>
                  <a:rect l="0" t="0" r="r" b="b"/>
                  <a:pathLst>
                    <a:path w="4860" h="720">
                      <a:moveTo>
                        <a:pt x="0" y="720"/>
                      </a:moveTo>
                      <a:lnTo>
                        <a:pt x="0" y="0"/>
                      </a:lnTo>
                      <a:lnTo>
                        <a:pt x="4860" y="0"/>
                      </a:lnTo>
                    </a:path>
                  </a:pathLst>
                </a:custGeom>
                <a:noFill/>
                <a:ln w="28575" cap="flat" cmpd="sng">
                  <a:solidFill>
                    <a:srgbClr val="3366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1" name="AutoShape 300"/>
                <p:cNvSpPr>
                  <a:spLocks noChangeArrowheads="1"/>
                </p:cNvSpPr>
                <p:nvPr/>
              </p:nvSpPr>
              <p:spPr bwMode="auto">
                <a:xfrm>
                  <a:off x="7641" y="9184"/>
                  <a:ext cx="1603" cy="650"/>
                </a:xfrm>
                <a:prstGeom prst="wedgeRectCallout">
                  <a:avLst>
                    <a:gd name="adj1" fmla="val 89986"/>
                    <a:gd name="adj2" fmla="val -32000"/>
                  </a:avLst>
                </a:prstGeom>
                <a:solidFill>
                  <a:srgbClr val="FFCC66"/>
                </a:solidFill>
                <a:ln w="9525">
                  <a:solidFill>
                    <a:srgbClr val="FFCC6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b="1">
                      <a:effectLst/>
                      <a:latin typeface="Courier New" panose="02070309020205020404" pitchFamily="49" charset="0"/>
                      <a:ea typeface="Times New Roman" panose="02020603050405020304" pitchFamily="18" charset="0"/>
                    </a:rPr>
                    <a:t>CBN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b="1">
                      <a:effectLst/>
                      <a:latin typeface="Courier New" panose="02070309020205020404" pitchFamily="49" charset="0"/>
                      <a:ea typeface="Times New Roman" panose="02020603050405020304" pitchFamily="18" charset="0"/>
                    </a:rPr>
                    <a:t>and ESRD</a:t>
                  </a:r>
                  <a:endParaRPr lang="en-US" sz="1200">
                    <a:effectLst/>
                    <a:latin typeface="Times New Roman" panose="02020603050405020304" pitchFamily="18" charset="0"/>
                    <a:ea typeface="Times New Roman" panose="02020603050405020304" pitchFamily="18" charset="0"/>
                  </a:endParaRPr>
                </a:p>
              </p:txBody>
            </p:sp>
            <p:cxnSp>
              <p:nvCxnSpPr>
                <p:cNvPr id="102" name="Line 301"/>
                <p:cNvCxnSpPr>
                  <a:cxnSpLocks noChangeShapeType="1"/>
                </p:cNvCxnSpPr>
                <p:nvPr/>
              </p:nvCxnSpPr>
              <p:spPr bwMode="auto">
                <a:xfrm>
                  <a:off x="8901" y="7908"/>
                  <a:ext cx="864" cy="18"/>
                </a:xfrm>
                <a:prstGeom prst="line">
                  <a:avLst/>
                </a:prstGeom>
                <a:noFill/>
                <a:ln w="28575">
                  <a:solidFill>
                    <a:srgbClr val="3366FF"/>
                  </a:solidFill>
                  <a:prstDash val="sysDot"/>
                  <a:round/>
                  <a:headEnd/>
                  <a:tailEnd type="triangle" w="med" len="med"/>
                </a:ln>
                <a:extLst>
                  <a:ext uri="{909E8E84-426E-40DD-AFC4-6F175D3DCCD1}">
                    <a14:hiddenFill xmlns:a14="http://schemas.microsoft.com/office/drawing/2010/main">
                      <a:noFill/>
                    </a14:hiddenFill>
                  </a:ext>
                </a:extLst>
              </p:spPr>
            </p:cxnSp>
            <p:grpSp>
              <p:nvGrpSpPr>
                <p:cNvPr id="103" name="Group 102"/>
                <p:cNvGrpSpPr>
                  <a:grpSpLocks/>
                </p:cNvGrpSpPr>
                <p:nvPr/>
              </p:nvGrpSpPr>
              <p:grpSpPr bwMode="auto">
                <a:xfrm>
                  <a:off x="1341" y="7744"/>
                  <a:ext cx="9360" cy="5940"/>
                  <a:chOff x="1341" y="4684"/>
                  <a:chExt cx="9360" cy="5940"/>
                </a:xfrm>
              </p:grpSpPr>
              <p:grpSp>
                <p:nvGrpSpPr>
                  <p:cNvPr id="108" name="Group 107"/>
                  <p:cNvGrpSpPr>
                    <a:grpSpLocks/>
                  </p:cNvGrpSpPr>
                  <p:nvPr/>
                </p:nvGrpSpPr>
                <p:grpSpPr bwMode="auto">
                  <a:xfrm>
                    <a:off x="1341" y="6484"/>
                    <a:ext cx="3602" cy="3120"/>
                    <a:chOff x="1341" y="6484"/>
                    <a:chExt cx="3602" cy="3120"/>
                  </a:xfrm>
                </p:grpSpPr>
                <p:pic>
                  <p:nvPicPr>
                    <p:cNvPr id="143" name="Picture 142" descr="..\GRAPHICS\msi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 y="6484"/>
                      <a:ext cx="360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 name="Line 305"/>
                    <p:cNvCxnSpPr>
                      <a:cxnSpLocks noChangeShapeType="1"/>
                    </p:cNvCxnSpPr>
                    <p:nvPr/>
                  </p:nvCxnSpPr>
                  <p:spPr bwMode="auto">
                    <a:xfrm>
                      <a:off x="2301" y="8174"/>
                      <a:ext cx="0" cy="1080"/>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cxnSp>
                <p:cxnSp>
                  <p:nvCxnSpPr>
                    <p:cNvPr id="145" name="Line 306"/>
                    <p:cNvCxnSpPr>
                      <a:cxnSpLocks noChangeShapeType="1"/>
                    </p:cNvCxnSpPr>
                    <p:nvPr/>
                  </p:nvCxnSpPr>
                  <p:spPr bwMode="auto">
                    <a:xfrm>
                      <a:off x="1821" y="8654"/>
                      <a:ext cx="1080" cy="0"/>
                    </a:xfrm>
                    <a:prstGeom prst="line">
                      <a:avLst/>
                    </a:prstGeom>
                    <a:noFill/>
                    <a:ln w="28575">
                      <a:solidFill>
                        <a:srgbClr val="FF6699"/>
                      </a:solidFill>
                      <a:round/>
                      <a:headEnd/>
                      <a:tailEnd/>
                    </a:ln>
                    <a:extLst>
                      <a:ext uri="{909E8E84-426E-40DD-AFC4-6F175D3DCCD1}">
                        <a14:hiddenFill xmlns:a14="http://schemas.microsoft.com/office/drawing/2010/main">
                          <a:noFill/>
                        </a14:hiddenFill>
                      </a:ext>
                    </a:extLst>
                  </p:spPr>
                </p:cxnSp>
                <p:sp>
                  <p:nvSpPr>
                    <p:cNvPr id="146" name="Text Box 307"/>
                    <p:cNvSpPr txBox="1">
                      <a:spLocks noChangeArrowheads="1"/>
                    </p:cNvSpPr>
                    <p:nvPr/>
                  </p:nvSpPr>
                  <p:spPr bwMode="auto">
                    <a:xfrm>
                      <a:off x="1521" y="8294"/>
                      <a:ext cx="420" cy="53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a:effectLst>
                            <a:outerShdw blurRad="50800" dist="38100" dir="2700000" algn="tl">
                              <a:srgbClr val="000000">
                                <a:alpha val="40000"/>
                              </a:srgbClr>
                            </a:outerShdw>
                          </a:effectLst>
                          <a:latin typeface="Courier New" panose="02070309020205020404" pitchFamily="49"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147" name="Text Box 308"/>
                    <p:cNvSpPr txBox="1">
                      <a:spLocks noChangeArrowheads="1"/>
                    </p:cNvSpPr>
                    <p:nvPr/>
                  </p:nvSpPr>
                  <p:spPr bwMode="auto">
                    <a:xfrm>
                      <a:off x="1941" y="8894"/>
                      <a:ext cx="480" cy="53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a:effectLst>
                            <a:outerShdw blurRad="50800" dist="38100" dir="2700000" algn="tl">
                              <a:srgbClr val="000000">
                                <a:alpha val="40000"/>
                              </a:srgbClr>
                            </a:outerShdw>
                          </a:effectLst>
                          <a:latin typeface="Courier New" panose="02070309020205020404" pitchFamily="49" charset="0"/>
                          <a:ea typeface="Times New Roman" panose="02020603050405020304" pitchFamily="18" charset="0"/>
                        </a:rPr>
                        <a:t>y</a:t>
                      </a:r>
                      <a:endParaRPr lang="en-US" sz="1200">
                        <a:effectLst/>
                        <a:latin typeface="Times New Roman" panose="02020603050405020304" pitchFamily="18" charset="0"/>
                        <a:ea typeface="Times New Roman" panose="02020603050405020304" pitchFamily="18" charset="0"/>
                      </a:endParaRPr>
                    </a:p>
                  </p:txBody>
                </p:sp>
              </p:grpSp>
              <p:grpSp>
                <p:nvGrpSpPr>
                  <p:cNvPr id="109" name="Group 108"/>
                  <p:cNvGrpSpPr>
                    <a:grpSpLocks/>
                  </p:cNvGrpSpPr>
                  <p:nvPr/>
                </p:nvGrpSpPr>
                <p:grpSpPr bwMode="auto">
                  <a:xfrm>
                    <a:off x="2421" y="9004"/>
                    <a:ext cx="3000" cy="1371"/>
                    <a:chOff x="912" y="3312"/>
                    <a:chExt cx="1200" cy="550"/>
                  </a:xfrm>
                </p:grpSpPr>
                <p:cxnSp>
                  <p:nvCxnSpPr>
                    <p:cNvPr id="139" name="Line 310"/>
                    <p:cNvCxnSpPr>
                      <a:cxnSpLocks noChangeShapeType="1"/>
                    </p:cNvCxnSpPr>
                    <p:nvPr/>
                  </p:nvCxnSpPr>
                  <p:spPr bwMode="auto">
                    <a:xfrm>
                      <a:off x="912" y="3312"/>
                      <a:ext cx="288" cy="144"/>
                    </a:xfrm>
                    <a:prstGeom prst="line">
                      <a:avLst/>
                    </a:prstGeom>
                    <a:noFill/>
                    <a:ln w="28575">
                      <a:solidFill>
                        <a:srgbClr val="FF6699"/>
                      </a:solidFill>
                      <a:round/>
                      <a:headEnd/>
                      <a:tailEnd type="triangle" w="med" len="med"/>
                    </a:ln>
                    <a:extLst>
                      <a:ext uri="{909E8E84-426E-40DD-AFC4-6F175D3DCCD1}">
                        <a14:hiddenFill xmlns:a14="http://schemas.microsoft.com/office/drawing/2010/main">
                          <a:noFill/>
                        </a14:hiddenFill>
                      </a:ext>
                    </a:extLst>
                  </p:spPr>
                </p:cxnSp>
                <p:grpSp>
                  <p:nvGrpSpPr>
                    <p:cNvPr id="140" name="Group 139"/>
                    <p:cNvGrpSpPr>
                      <a:grpSpLocks/>
                    </p:cNvGrpSpPr>
                    <p:nvPr/>
                  </p:nvGrpSpPr>
                  <p:grpSpPr bwMode="auto">
                    <a:xfrm>
                      <a:off x="1056" y="3408"/>
                      <a:ext cx="1056" cy="454"/>
                      <a:chOff x="859" y="3191"/>
                      <a:chExt cx="1073" cy="502"/>
                    </a:xfrm>
                  </p:grpSpPr>
                  <p:sp>
                    <p:nvSpPr>
                      <p:cNvPr id="141" name="Oval 140"/>
                      <p:cNvSpPr>
                        <a:spLocks noChangeArrowheads="1"/>
                      </p:cNvSpPr>
                      <p:nvPr/>
                    </p:nvSpPr>
                    <p:spPr bwMode="auto">
                      <a:xfrm>
                        <a:off x="866" y="3191"/>
                        <a:ext cx="1066" cy="394"/>
                      </a:xfrm>
                      <a:prstGeom prst="ellipse">
                        <a:avLst/>
                      </a:prstGeom>
                      <a:solidFill>
                        <a:srgbClr val="CCFFCC"/>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42" name="Text Box 313"/>
                      <p:cNvSpPr txBox="1">
                        <a:spLocks noChangeArrowheads="1"/>
                      </p:cNvSpPr>
                      <p:nvPr/>
                    </p:nvSpPr>
                    <p:spPr bwMode="auto">
                      <a:xfrm>
                        <a:off x="859" y="3194"/>
                        <a:ext cx="106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Position</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Determining Equipment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(PDE)</a:t>
                        </a:r>
                        <a:endParaRPr lang="en-US" sz="1200">
                          <a:effectLst/>
                          <a:latin typeface="Times New Roman" panose="02020603050405020304" pitchFamily="18" charset="0"/>
                          <a:ea typeface="Times New Roman" panose="02020603050405020304" pitchFamily="18" charset="0"/>
                        </a:endParaRPr>
                      </a:p>
                    </p:txBody>
                  </p:sp>
                </p:grpSp>
              </p:grpSp>
              <p:grpSp>
                <p:nvGrpSpPr>
                  <p:cNvPr id="110" name="Group 109"/>
                  <p:cNvGrpSpPr>
                    <a:grpSpLocks/>
                  </p:cNvGrpSpPr>
                  <p:nvPr/>
                </p:nvGrpSpPr>
                <p:grpSpPr bwMode="auto">
                  <a:xfrm>
                    <a:off x="2241" y="5408"/>
                    <a:ext cx="1968" cy="1441"/>
                    <a:chOff x="600" y="1895"/>
                    <a:chExt cx="1147" cy="502"/>
                  </a:xfrm>
                </p:grpSpPr>
                <p:grpSp>
                  <p:nvGrpSpPr>
                    <p:cNvPr id="135" name="Group 134"/>
                    <p:cNvGrpSpPr>
                      <a:grpSpLocks/>
                    </p:cNvGrpSpPr>
                    <p:nvPr/>
                  </p:nvGrpSpPr>
                  <p:grpSpPr bwMode="auto">
                    <a:xfrm>
                      <a:off x="600" y="1895"/>
                      <a:ext cx="1147" cy="399"/>
                      <a:chOff x="600" y="1895"/>
                      <a:chExt cx="1147" cy="399"/>
                    </a:xfrm>
                  </p:grpSpPr>
                  <p:sp>
                    <p:nvSpPr>
                      <p:cNvPr id="137" name="Rectangle 136"/>
                      <p:cNvSpPr>
                        <a:spLocks noChangeArrowheads="1"/>
                      </p:cNvSpPr>
                      <p:nvPr/>
                    </p:nvSpPr>
                    <p:spPr bwMode="auto">
                      <a:xfrm>
                        <a:off x="600" y="1895"/>
                        <a:ext cx="1147" cy="349"/>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38" name="Text Box 317"/>
                      <p:cNvSpPr txBox="1">
                        <a:spLocks noChangeArrowheads="1"/>
                      </p:cNvSpPr>
                      <p:nvPr/>
                    </p:nvSpPr>
                    <p:spPr bwMode="auto">
                      <a:xfrm>
                        <a:off x="770" y="1899"/>
                        <a:ext cx="777"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Mobile Switching Center  MSC)</a:t>
                        </a:r>
                        <a:endParaRPr lang="en-US" sz="1200">
                          <a:effectLst/>
                          <a:latin typeface="Times New Roman" panose="02020603050405020304" pitchFamily="18" charset="0"/>
                          <a:ea typeface="Times New Roman" panose="02020603050405020304" pitchFamily="18" charset="0"/>
                        </a:endParaRPr>
                      </a:p>
                    </p:txBody>
                  </p:sp>
                </p:grpSp>
                <p:cxnSp>
                  <p:nvCxnSpPr>
                    <p:cNvPr id="136" name="Line 318"/>
                    <p:cNvCxnSpPr>
                      <a:cxnSpLocks noChangeShapeType="1"/>
                    </p:cNvCxnSpPr>
                    <p:nvPr/>
                  </p:nvCxnSpPr>
                  <p:spPr bwMode="auto">
                    <a:xfrm flipV="1">
                      <a:off x="1658" y="2198"/>
                      <a:ext cx="0" cy="19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111" name="Picture 110" descr="C:\Program Files\Microsoft Office\Clipart\standard\stddir2\bs00948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1" y="7564"/>
                    <a:ext cx="1073"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Group 111"/>
                  <p:cNvGrpSpPr>
                    <a:grpSpLocks/>
                  </p:cNvGrpSpPr>
                  <p:nvPr/>
                </p:nvGrpSpPr>
                <p:grpSpPr bwMode="auto">
                  <a:xfrm>
                    <a:off x="7281" y="4684"/>
                    <a:ext cx="1793" cy="900"/>
                    <a:chOff x="3450" y="1485"/>
                    <a:chExt cx="1014" cy="420"/>
                  </a:xfrm>
                </p:grpSpPr>
                <p:sp>
                  <p:nvSpPr>
                    <p:cNvPr id="133" name="Rectangle 132"/>
                    <p:cNvSpPr>
                      <a:spLocks noChangeArrowheads="1"/>
                    </p:cNvSpPr>
                    <p:nvPr/>
                  </p:nvSpPr>
                  <p:spPr bwMode="auto">
                    <a:xfrm>
                      <a:off x="3450" y="1507"/>
                      <a:ext cx="903" cy="398"/>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34" name="Text Box 322"/>
                    <p:cNvSpPr txBox="1">
                      <a:spLocks noChangeArrowheads="1"/>
                    </p:cNvSpPr>
                    <p:nvPr/>
                  </p:nvSpPr>
                  <p:spPr bwMode="auto">
                    <a:xfrm>
                      <a:off x="3480" y="1485"/>
                      <a:ext cx="984"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9-1-1 Tandem/ Selective Router</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(SR)</a:t>
                      </a:r>
                      <a:endParaRPr lang="en-US" sz="1200">
                        <a:effectLst/>
                        <a:latin typeface="Times New Roman" panose="02020603050405020304" pitchFamily="18" charset="0"/>
                        <a:ea typeface="Times New Roman" panose="02020603050405020304" pitchFamily="18" charset="0"/>
                      </a:endParaRPr>
                    </a:p>
                  </p:txBody>
                </p:sp>
              </p:grpSp>
              <p:grpSp>
                <p:nvGrpSpPr>
                  <p:cNvPr id="113" name="Group 112"/>
                  <p:cNvGrpSpPr>
                    <a:grpSpLocks/>
                  </p:cNvGrpSpPr>
                  <p:nvPr/>
                </p:nvGrpSpPr>
                <p:grpSpPr bwMode="auto">
                  <a:xfrm>
                    <a:off x="4976" y="4867"/>
                    <a:ext cx="2125" cy="1742"/>
                    <a:chOff x="2021" y="1501"/>
                    <a:chExt cx="1059" cy="697"/>
                  </a:xfrm>
                </p:grpSpPr>
                <p:sp>
                  <p:nvSpPr>
                    <p:cNvPr id="131" name="AutoShape 324"/>
                    <p:cNvSpPr>
                      <a:spLocks noChangeArrowheads="1"/>
                    </p:cNvSpPr>
                    <p:nvPr/>
                  </p:nvSpPr>
                  <p:spPr bwMode="auto">
                    <a:xfrm>
                      <a:off x="2021" y="1501"/>
                      <a:ext cx="1059" cy="697"/>
                    </a:xfrm>
                    <a:prstGeom prst="upArrowCallout">
                      <a:avLst>
                        <a:gd name="adj1" fmla="val 37984"/>
                        <a:gd name="adj2" fmla="val 37984"/>
                        <a:gd name="adj3" fmla="val 16667"/>
                        <a:gd name="adj4" fmla="val 66667"/>
                      </a:avLst>
                    </a:prstGeom>
                    <a:solidFill>
                      <a:srgbClr val="3366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32" name="Text Box 325"/>
                    <p:cNvSpPr txBox="1">
                      <a:spLocks noChangeArrowheads="1"/>
                    </p:cNvSpPr>
                    <p:nvPr/>
                  </p:nvSpPr>
                  <p:spPr bwMode="auto">
                    <a:xfrm>
                      <a:off x="2103" y="1800"/>
                      <a:ext cx="888" cy="39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b="1">
                          <a:solidFill>
                            <a:srgbClr val="FFFFFF"/>
                          </a:solidFill>
                          <a:effectLst/>
                          <a:latin typeface="Times New Roman" panose="02020603050405020304" pitchFamily="18" charset="0"/>
                          <a:ea typeface="Times New Roman" panose="02020603050405020304" pitchFamily="18" charset="0"/>
                        </a:rPr>
                        <a:t>Voice, Call Back Number (CBN) &amp;</a:t>
                      </a:r>
                      <a:r>
                        <a:rPr lang="en-US" sz="1200" b="1">
                          <a:solidFill>
                            <a:srgbClr val="FFFFFF"/>
                          </a:solidFill>
                          <a:effectLst/>
                          <a:latin typeface="Times New Roman" panose="02020603050405020304" pitchFamily="18" charset="0"/>
                          <a:ea typeface="Times New Roman" panose="02020603050405020304" pitchFamily="18" charset="0"/>
                        </a:rPr>
                        <a:t>  </a:t>
                      </a:r>
                      <a:r>
                        <a:rPr lang="en-US" sz="900" b="1">
                          <a:solidFill>
                            <a:srgbClr val="FFFFFF"/>
                          </a:solidFill>
                          <a:effectLst/>
                          <a:latin typeface="Times New Roman" panose="02020603050405020304" pitchFamily="18" charset="0"/>
                          <a:ea typeface="Times New Roman" panose="02020603050405020304" pitchFamily="18" charset="0"/>
                        </a:rPr>
                        <a:t>ESRD</a:t>
                      </a:r>
                      <a:endParaRPr lang="en-US" sz="1200">
                        <a:effectLst/>
                        <a:latin typeface="Times New Roman" panose="02020603050405020304" pitchFamily="18" charset="0"/>
                        <a:ea typeface="Times New Roman" panose="02020603050405020304" pitchFamily="18" charset="0"/>
                      </a:endParaRPr>
                    </a:p>
                  </p:txBody>
                </p:sp>
              </p:grpSp>
              <p:grpSp>
                <p:nvGrpSpPr>
                  <p:cNvPr id="114" name="Group 113"/>
                  <p:cNvGrpSpPr>
                    <a:grpSpLocks/>
                  </p:cNvGrpSpPr>
                  <p:nvPr/>
                </p:nvGrpSpPr>
                <p:grpSpPr bwMode="auto">
                  <a:xfrm>
                    <a:off x="4833" y="7387"/>
                    <a:ext cx="2270" cy="1981"/>
                    <a:chOff x="1858" y="2389"/>
                    <a:chExt cx="1081" cy="1007"/>
                  </a:xfrm>
                </p:grpSpPr>
                <p:grpSp>
                  <p:nvGrpSpPr>
                    <p:cNvPr id="127" name="Group 126"/>
                    <p:cNvGrpSpPr>
                      <a:grpSpLocks/>
                    </p:cNvGrpSpPr>
                    <p:nvPr/>
                  </p:nvGrpSpPr>
                  <p:grpSpPr bwMode="auto">
                    <a:xfrm>
                      <a:off x="2488" y="2389"/>
                      <a:ext cx="451" cy="606"/>
                      <a:chOff x="2488" y="2389"/>
                      <a:chExt cx="451" cy="606"/>
                    </a:xfrm>
                  </p:grpSpPr>
                  <p:sp>
                    <p:nvSpPr>
                      <p:cNvPr id="129" name="Rectangle 128"/>
                      <p:cNvSpPr>
                        <a:spLocks noChangeArrowheads="1"/>
                      </p:cNvSpPr>
                      <p:nvPr/>
                    </p:nvSpPr>
                    <p:spPr bwMode="auto">
                      <a:xfrm>
                        <a:off x="2495" y="2389"/>
                        <a:ext cx="444" cy="598"/>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30" name="Text Box 329"/>
                      <p:cNvSpPr txBox="1">
                        <a:spLocks noChangeArrowheads="1"/>
                      </p:cNvSpPr>
                      <p:nvPr/>
                    </p:nvSpPr>
                    <p:spPr bwMode="auto">
                      <a:xfrm>
                        <a:off x="2488" y="2393"/>
                        <a:ext cx="444"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Mobile</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Position</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Center</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(MPC)</a:t>
                        </a:r>
                        <a:endParaRPr lang="en-US" sz="1200">
                          <a:effectLst/>
                          <a:latin typeface="Times New Roman" panose="02020603050405020304" pitchFamily="18" charset="0"/>
                          <a:ea typeface="Times New Roman" panose="02020603050405020304" pitchFamily="18" charset="0"/>
                        </a:endParaRPr>
                      </a:p>
                    </p:txBody>
                  </p:sp>
                </p:grpSp>
                <p:cxnSp>
                  <p:nvCxnSpPr>
                    <p:cNvPr id="128" name="Line 330"/>
                    <p:cNvCxnSpPr>
                      <a:cxnSpLocks noChangeShapeType="1"/>
                    </p:cNvCxnSpPr>
                    <p:nvPr/>
                  </p:nvCxnSpPr>
                  <p:spPr bwMode="auto">
                    <a:xfrm flipV="1">
                      <a:off x="1858" y="2902"/>
                      <a:ext cx="704" cy="494"/>
                    </a:xfrm>
                    <a:prstGeom prst="line">
                      <a:avLst/>
                    </a:prstGeom>
                    <a:noFill/>
                    <a:ln w="28575">
                      <a:solidFill>
                        <a:srgbClr val="FF3399"/>
                      </a:solidFill>
                      <a:round/>
                      <a:headEnd type="oval" w="med" len="med"/>
                      <a:tailEnd type="triangle" w="med" len="med"/>
                    </a:ln>
                    <a:extLst>
                      <a:ext uri="{909E8E84-426E-40DD-AFC4-6F175D3DCCD1}">
                        <a14:hiddenFill xmlns:a14="http://schemas.microsoft.com/office/drawing/2010/main">
                          <a:noFill/>
                        </a14:hiddenFill>
                      </a:ext>
                    </a:extLst>
                  </p:spPr>
                </p:cxnSp>
              </p:grpSp>
              <p:sp>
                <p:nvSpPr>
                  <p:cNvPr id="115" name="AutoShape 331"/>
                  <p:cNvSpPr>
                    <a:spLocks noChangeArrowheads="1"/>
                  </p:cNvSpPr>
                  <p:nvPr/>
                </p:nvSpPr>
                <p:spPr bwMode="auto">
                  <a:xfrm>
                    <a:off x="4401" y="7924"/>
                    <a:ext cx="1670" cy="520"/>
                  </a:xfrm>
                  <a:prstGeom prst="wedgeRectCallout">
                    <a:avLst>
                      <a:gd name="adj1" fmla="val 23713"/>
                      <a:gd name="adj2" fmla="val 112884"/>
                    </a:avLst>
                  </a:prstGeom>
                  <a:solidFill>
                    <a:srgbClr val="FF6699"/>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900" b="1">
                        <a:solidFill>
                          <a:srgbClr val="FFFFFF"/>
                        </a:solidFill>
                        <a:effectLst/>
                        <a:latin typeface="Times New Roman" panose="02020603050405020304" pitchFamily="18" charset="0"/>
                        <a:ea typeface="Times New Roman" panose="02020603050405020304" pitchFamily="18" charset="0"/>
                      </a:rPr>
                      <a:t>x,y coordinates</a:t>
                    </a:r>
                    <a:endParaRPr lang="en-US" sz="1200">
                      <a:solidFill>
                        <a:srgbClr val="FF0000"/>
                      </a:solidFill>
                      <a:effectLst/>
                      <a:latin typeface="Times New Roman" panose="02020603050405020304" pitchFamily="18" charset="0"/>
                      <a:ea typeface="Times New Roman" panose="02020603050405020304" pitchFamily="18" charset="0"/>
                    </a:endParaRPr>
                  </a:p>
                </p:txBody>
              </p:sp>
              <p:sp>
                <p:nvSpPr>
                  <p:cNvPr id="116" name="Rectangle 115"/>
                  <p:cNvSpPr>
                    <a:spLocks noChangeArrowheads="1"/>
                  </p:cNvSpPr>
                  <p:nvPr/>
                </p:nvSpPr>
                <p:spPr bwMode="auto">
                  <a:xfrm>
                    <a:off x="8181" y="7204"/>
                    <a:ext cx="2520" cy="1558"/>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17" name="Text Box 333"/>
                  <p:cNvSpPr txBox="1">
                    <a:spLocks noChangeArrowheads="1"/>
                  </p:cNvSpPr>
                  <p:nvPr/>
                </p:nvSpPr>
                <p:spPr bwMode="auto">
                  <a:xfrm>
                    <a:off x="8181" y="7204"/>
                    <a:ext cx="1453"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Emergency</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Services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Message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Entity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(ESME)</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[Intrado, TCS]</a:t>
                    </a:r>
                    <a:endParaRPr lang="en-US" sz="1200">
                      <a:effectLst/>
                      <a:latin typeface="Times New Roman" panose="02020603050405020304" pitchFamily="18" charset="0"/>
                      <a:ea typeface="Times New Roman" panose="02020603050405020304" pitchFamily="18" charset="0"/>
                    </a:endParaRPr>
                  </a:p>
                </p:txBody>
              </p:sp>
              <p:sp>
                <p:nvSpPr>
                  <p:cNvPr id="118" name="Text Box 334"/>
                  <p:cNvSpPr txBox="1">
                    <a:spLocks noChangeArrowheads="1"/>
                  </p:cNvSpPr>
                  <p:nvPr/>
                </p:nvSpPr>
                <p:spPr bwMode="auto">
                  <a:xfrm>
                    <a:off x="9621" y="7384"/>
                    <a:ext cx="1061"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New Jersey’s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ALI Database</a:t>
                    </a:r>
                    <a:endParaRPr lang="en-US" sz="1200">
                      <a:effectLst/>
                      <a:latin typeface="Times New Roman" panose="02020603050405020304" pitchFamily="18" charset="0"/>
                      <a:ea typeface="Times New Roman" panose="02020603050405020304" pitchFamily="18" charset="0"/>
                    </a:endParaRPr>
                  </a:p>
                </p:txBody>
              </p:sp>
              <p:cxnSp>
                <p:nvCxnSpPr>
                  <p:cNvPr id="119" name="Line 335"/>
                  <p:cNvCxnSpPr>
                    <a:cxnSpLocks noChangeShapeType="1"/>
                  </p:cNvCxnSpPr>
                  <p:nvPr/>
                </p:nvCxnSpPr>
                <p:spPr bwMode="auto">
                  <a:xfrm>
                    <a:off x="9621" y="7384"/>
                    <a:ext cx="0" cy="1337"/>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cxnSp>
                <p:nvCxnSpPr>
                  <p:cNvPr id="120" name="Line 336"/>
                  <p:cNvCxnSpPr>
                    <a:cxnSpLocks noChangeShapeType="1"/>
                  </p:cNvCxnSpPr>
                  <p:nvPr/>
                </p:nvCxnSpPr>
                <p:spPr bwMode="auto">
                  <a:xfrm flipV="1">
                    <a:off x="9621" y="6844"/>
                    <a:ext cx="362" cy="445"/>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cxnSp>
              <p:sp>
                <p:nvSpPr>
                  <p:cNvPr id="121" name="Rectangle 120"/>
                  <p:cNvSpPr>
                    <a:spLocks noChangeArrowheads="1"/>
                  </p:cNvSpPr>
                  <p:nvPr/>
                </p:nvSpPr>
                <p:spPr bwMode="auto">
                  <a:xfrm>
                    <a:off x="9441" y="4684"/>
                    <a:ext cx="1044" cy="1062"/>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22" name="Text Box 338"/>
                  <p:cNvSpPr txBox="1">
                    <a:spLocks noChangeArrowheads="1"/>
                  </p:cNvSpPr>
                  <p:nvPr/>
                </p:nvSpPr>
                <p:spPr bwMode="auto">
                  <a:xfrm>
                    <a:off x="9441" y="5044"/>
                    <a:ext cx="900"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PSAP</a:t>
                    </a:r>
                    <a:endParaRPr lang="en-US" sz="1200">
                      <a:effectLst/>
                      <a:latin typeface="Times New Roman" panose="02020603050405020304" pitchFamily="18" charset="0"/>
                      <a:ea typeface="Times New Roman" panose="02020603050405020304" pitchFamily="18" charset="0"/>
                    </a:endParaRPr>
                  </a:p>
                </p:txBody>
              </p:sp>
              <p:sp>
                <p:nvSpPr>
                  <p:cNvPr id="123" name="AutoShape 339"/>
                  <p:cNvSpPr>
                    <a:spLocks noChangeArrowheads="1"/>
                  </p:cNvSpPr>
                  <p:nvPr/>
                </p:nvSpPr>
                <p:spPr bwMode="auto">
                  <a:xfrm>
                    <a:off x="7281" y="9364"/>
                    <a:ext cx="2520" cy="1260"/>
                  </a:xfrm>
                  <a:prstGeom prst="rightArrow">
                    <a:avLst>
                      <a:gd name="adj1" fmla="val 50000"/>
                      <a:gd name="adj2" fmla="val 5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24" name="Text Box 340"/>
                  <p:cNvSpPr txBox="1">
                    <a:spLocks noChangeArrowheads="1"/>
                  </p:cNvSpPr>
                  <p:nvPr/>
                </p:nvSpPr>
                <p:spPr bwMode="auto">
                  <a:xfrm>
                    <a:off x="7461" y="9724"/>
                    <a:ext cx="14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900" b="1">
                        <a:effectLst/>
                        <a:latin typeface="Times New Roman" panose="02020603050405020304" pitchFamily="18" charset="0"/>
                        <a:ea typeface="Times New Roman" panose="02020603050405020304" pitchFamily="18" charset="0"/>
                      </a:rPr>
                      <a:t>9-1-1 Network</a:t>
                    </a:r>
                    <a:endParaRPr lang="en-US" sz="1200">
                      <a:effectLst/>
                      <a:latin typeface="Times New Roman" panose="02020603050405020304" pitchFamily="18" charset="0"/>
                      <a:ea typeface="Times New Roman" panose="02020603050405020304" pitchFamily="18" charset="0"/>
                    </a:endParaRPr>
                  </a:p>
                </p:txBody>
              </p:sp>
              <p:sp>
                <p:nvSpPr>
                  <p:cNvPr id="125" name="AutoShape 341"/>
                  <p:cNvSpPr>
                    <a:spLocks noChangeArrowheads="1"/>
                  </p:cNvSpPr>
                  <p:nvPr/>
                </p:nvSpPr>
                <p:spPr bwMode="auto">
                  <a:xfrm>
                    <a:off x="5301" y="9364"/>
                    <a:ext cx="1980" cy="1260"/>
                  </a:xfrm>
                  <a:prstGeom prst="leftArrow">
                    <a:avLst>
                      <a:gd name="adj1" fmla="val 50000"/>
                      <a:gd name="adj2" fmla="val 39286"/>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26" name="Text Box 342"/>
                  <p:cNvSpPr txBox="1">
                    <a:spLocks noChangeArrowheads="1"/>
                  </p:cNvSpPr>
                  <p:nvPr/>
                </p:nvSpPr>
                <p:spPr bwMode="auto">
                  <a:xfrm>
                    <a:off x="5841" y="9724"/>
                    <a:ext cx="14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a:solidFill>
                          <a:srgbClr val="FF0000"/>
                        </a:solidFill>
                        <a:effectLst/>
                        <a:latin typeface="Times New Roman" panose="02020603050405020304" pitchFamily="18" charset="0"/>
                        <a:ea typeface="Times New Roman" panose="02020603050405020304" pitchFamily="18" charset="0"/>
                      </a:rPr>
                      <a:t>Wireless Network</a:t>
                    </a:r>
                    <a:endParaRPr lang="en-US" sz="1400" b="1">
                      <a:solidFill>
                        <a:srgbClr val="FF0000"/>
                      </a:solidFill>
                      <a:effectLst/>
                      <a:latin typeface="Times New Roman" panose="02020603050405020304" pitchFamily="18" charset="0"/>
                      <a:ea typeface="Times New Roman" panose="02020603050405020304" pitchFamily="18" charset="0"/>
                    </a:endParaRPr>
                  </a:p>
                </p:txBody>
              </p:sp>
            </p:grpSp>
            <p:cxnSp>
              <p:nvCxnSpPr>
                <p:cNvPr id="104" name="Line 343"/>
                <p:cNvCxnSpPr>
                  <a:cxnSpLocks noChangeShapeType="1"/>
                </p:cNvCxnSpPr>
                <p:nvPr/>
              </p:nvCxnSpPr>
              <p:spPr bwMode="auto">
                <a:xfrm flipV="1">
                  <a:off x="10341" y="8644"/>
                  <a:ext cx="0" cy="1320"/>
                </a:xfrm>
                <a:prstGeom prst="line">
                  <a:avLst/>
                </a:prstGeom>
                <a:noFill/>
                <a:ln w="28575">
                  <a:solidFill>
                    <a:srgbClr val="FF3399"/>
                  </a:solidFill>
                  <a:round/>
                  <a:headEnd type="oval" w="med" len="med"/>
                  <a:tailEnd type="triangle" w="med" len="med"/>
                </a:ln>
                <a:extLst>
                  <a:ext uri="{909E8E84-426E-40DD-AFC4-6F175D3DCCD1}">
                    <a14:hiddenFill xmlns:a14="http://schemas.microsoft.com/office/drawing/2010/main">
                      <a:noFill/>
                    </a14:hiddenFill>
                  </a:ext>
                </a:extLst>
              </p:spPr>
            </p:cxnSp>
            <p:cxnSp>
              <p:nvCxnSpPr>
                <p:cNvPr id="105" name="Line 344"/>
                <p:cNvCxnSpPr>
                  <a:cxnSpLocks noChangeShapeType="1"/>
                </p:cNvCxnSpPr>
                <p:nvPr/>
              </p:nvCxnSpPr>
              <p:spPr bwMode="auto">
                <a:xfrm flipH="1" flipV="1">
                  <a:off x="7461" y="10624"/>
                  <a:ext cx="720" cy="0"/>
                </a:xfrm>
                <a:prstGeom prst="line">
                  <a:avLst/>
                </a:prstGeom>
                <a:noFill/>
                <a:ln w="28575">
                  <a:solidFill>
                    <a:srgbClr val="FFCC66"/>
                  </a:solidFill>
                  <a:round/>
                  <a:headEnd type="oval" w="med" len="med"/>
                  <a:tailEnd type="triangle" w="med" len="med"/>
                </a:ln>
                <a:extLst>
                  <a:ext uri="{909E8E84-426E-40DD-AFC4-6F175D3DCCD1}">
                    <a14:hiddenFill xmlns:a14="http://schemas.microsoft.com/office/drawing/2010/main">
                      <a:noFill/>
                    </a14:hiddenFill>
                  </a:ext>
                </a:extLst>
              </p:spPr>
            </p:cxnSp>
            <p:cxnSp>
              <p:nvCxnSpPr>
                <p:cNvPr id="106" name="Line 345"/>
                <p:cNvCxnSpPr>
                  <a:cxnSpLocks noChangeShapeType="1"/>
                </p:cNvCxnSpPr>
                <p:nvPr/>
              </p:nvCxnSpPr>
              <p:spPr bwMode="auto">
                <a:xfrm flipV="1">
                  <a:off x="7461" y="11164"/>
                  <a:ext cx="720" cy="0"/>
                </a:xfrm>
                <a:prstGeom prst="line">
                  <a:avLst/>
                </a:prstGeom>
                <a:noFill/>
                <a:ln w="28575">
                  <a:solidFill>
                    <a:srgbClr val="FF3399"/>
                  </a:solidFill>
                  <a:round/>
                  <a:headEnd type="oval" w="med" len="med"/>
                  <a:tailEnd type="triangle" w="med" len="med"/>
                </a:ln>
                <a:extLst>
                  <a:ext uri="{909E8E84-426E-40DD-AFC4-6F175D3DCCD1}">
                    <a14:hiddenFill xmlns:a14="http://schemas.microsoft.com/office/drawing/2010/main">
                      <a:noFill/>
                    </a14:hiddenFill>
                  </a:ext>
                </a:extLst>
              </p:spPr>
            </p:cxnSp>
            <p:cxnSp>
              <p:nvCxnSpPr>
                <p:cNvPr id="107" name="Line 346"/>
                <p:cNvCxnSpPr>
                  <a:cxnSpLocks noChangeShapeType="1"/>
                </p:cNvCxnSpPr>
                <p:nvPr/>
              </p:nvCxnSpPr>
              <p:spPr bwMode="auto">
                <a:xfrm flipH="1">
                  <a:off x="9981" y="8824"/>
                  <a:ext cx="0" cy="1245"/>
                </a:xfrm>
                <a:prstGeom prst="line">
                  <a:avLst/>
                </a:prstGeom>
                <a:noFill/>
                <a:ln w="28575">
                  <a:solidFill>
                    <a:srgbClr val="FFCC66"/>
                  </a:solidFill>
                  <a:round/>
                  <a:headEnd type="oval" w="med" len="med"/>
                  <a:tailEnd type="triangle" w="med" len="med"/>
                </a:ln>
              </p:spPr>
            </p:cxnSp>
          </p:grpSp>
        </p:grpSp>
        <p:cxnSp>
          <p:nvCxnSpPr>
            <p:cNvPr id="96" name="Line 347"/>
            <p:cNvCxnSpPr>
              <a:cxnSpLocks noChangeShapeType="1"/>
            </p:cNvCxnSpPr>
            <p:nvPr/>
          </p:nvCxnSpPr>
          <p:spPr bwMode="auto">
            <a:xfrm flipV="1">
              <a:off x="3141" y="9904"/>
              <a:ext cx="90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cxnSp>
        <p:nvCxnSpPr>
          <p:cNvPr id="148" name="Line 348"/>
          <p:cNvCxnSpPr>
            <a:cxnSpLocks noChangeShapeType="1"/>
          </p:cNvCxnSpPr>
          <p:nvPr/>
        </p:nvCxnSpPr>
        <p:spPr bwMode="auto">
          <a:xfrm>
            <a:off x="5867400" y="1294291"/>
            <a:ext cx="35323" cy="4395498"/>
          </a:xfrm>
          <a:prstGeom prst="line">
            <a:avLst/>
          </a:prstGeom>
          <a:noFill/>
          <a:ln w="28575">
            <a:solidFill>
              <a:srgbClr val="000000"/>
            </a:solidFill>
            <a:prstDash val="lgDash"/>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Wireless 9-1-1</a:t>
            </a:r>
          </a:p>
        </p:txBody>
      </p:sp>
      <p:sp>
        <p:nvSpPr>
          <p:cNvPr id="3" name="Content Placeholder 2"/>
          <p:cNvSpPr>
            <a:spLocks noGrp="1"/>
          </p:cNvSpPr>
          <p:nvPr>
            <p:ph type="subTitle" idx="1"/>
          </p:nvPr>
        </p:nvSpPr>
        <p:spPr>
          <a:xfrm>
            <a:off x="1565476" y="2108547"/>
            <a:ext cx="6400800" cy="1752600"/>
          </a:xfrm>
        </p:spPr>
        <p:txBody>
          <a:bodyPr>
            <a:normAutofit/>
          </a:bodyPr>
          <a:lstStyle/>
          <a:p>
            <a:r>
              <a:rPr lang="en-US" altLang="en-US" i="1" dirty="0"/>
              <a:t>Why is it important </a:t>
            </a:r>
          </a:p>
          <a:p>
            <a:pPr lvl="1"/>
            <a:endParaRPr lang="en-US" altLang="en-US" i="1" dirty="0"/>
          </a:p>
          <a:p>
            <a:pPr lvl="1">
              <a:buFontTx/>
              <a:buNone/>
            </a:pPr>
            <a:endParaRPr lang="en-US" altLang="en-US" i="1" dirty="0"/>
          </a:p>
          <a:p>
            <a:pPr lvl="1"/>
            <a:endParaRPr lang="en-US" altLang="en-US" i="1" dirty="0"/>
          </a:p>
        </p:txBody>
      </p:sp>
      <p:pic>
        <p:nvPicPr>
          <p:cNvPr id="122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866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VoIP 9-1-1</a:t>
            </a:r>
          </a:p>
        </p:txBody>
      </p:sp>
      <p:sp>
        <p:nvSpPr>
          <p:cNvPr id="3" name="Content Placeholder 2"/>
          <p:cNvSpPr>
            <a:spLocks noGrp="1"/>
          </p:cNvSpPr>
          <p:nvPr>
            <p:ph type="subTitle" idx="1"/>
          </p:nvPr>
        </p:nvSpPr>
        <p:spPr>
          <a:xfrm>
            <a:off x="1565476" y="2108547"/>
            <a:ext cx="6400800" cy="1752600"/>
          </a:xfrm>
        </p:spPr>
        <p:txBody>
          <a:bodyPr>
            <a:normAutofit fontScale="85000" lnSpcReduction="20000"/>
          </a:bodyPr>
          <a:lstStyle/>
          <a:p>
            <a:r>
              <a:rPr lang="en-US" dirty="0"/>
              <a:t>Voice over Internet Protocol (VoIP) telephone service is the newest telecommunications technology to impact on 9-1-1 service.  There are three types of VoIP service:</a:t>
            </a:r>
          </a:p>
          <a:p>
            <a:pPr lvl="1"/>
            <a:endParaRPr lang="en-US" altLang="en-US" i="1" dirty="0"/>
          </a:p>
          <a:p>
            <a:pPr lvl="1">
              <a:buFontTx/>
              <a:buNone/>
            </a:pPr>
            <a:endParaRPr lang="en-US" altLang="en-US" i="1" dirty="0"/>
          </a:p>
          <a:p>
            <a:pPr lvl="1"/>
            <a:endParaRPr lang="en-US" altLang="en-US" i="1" dirty="0"/>
          </a:p>
        </p:txBody>
      </p:sp>
    </p:spTree>
    <p:extLst>
      <p:ext uri="{BB962C8B-B14F-4D97-AF65-F5344CB8AC3E}">
        <p14:creationId xmlns:p14="http://schemas.microsoft.com/office/powerpoint/2010/main" val="299352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VoIP 9-1-1</a:t>
            </a:r>
          </a:p>
        </p:txBody>
      </p:sp>
      <p:sp>
        <p:nvSpPr>
          <p:cNvPr id="3" name="Content Placeholder 2"/>
          <p:cNvSpPr>
            <a:spLocks noGrp="1"/>
          </p:cNvSpPr>
          <p:nvPr>
            <p:ph type="subTitle" idx="1"/>
          </p:nvPr>
        </p:nvSpPr>
        <p:spPr>
          <a:xfrm>
            <a:off x="1565476" y="2108547"/>
            <a:ext cx="6400800" cy="1625253"/>
          </a:xfrm>
        </p:spPr>
        <p:txBody>
          <a:bodyPr>
            <a:normAutofit fontScale="85000" lnSpcReduction="10000"/>
          </a:bodyPr>
          <a:lstStyle/>
          <a:p>
            <a:pPr lvl="0"/>
            <a:r>
              <a:rPr lang="en-US" dirty="0"/>
              <a:t>Stationary: Users with this type of VoIP connection the users cannot move their phone service.  The location of the VoIP phone does not change.</a:t>
            </a:r>
          </a:p>
          <a:p>
            <a:pPr lvl="1"/>
            <a:endParaRPr lang="en-US" altLang="en-US" i="1" dirty="0"/>
          </a:p>
          <a:p>
            <a:pPr lvl="1">
              <a:buFontTx/>
              <a:buNone/>
            </a:pPr>
            <a:endParaRPr lang="en-US" altLang="en-US" i="1" dirty="0"/>
          </a:p>
          <a:p>
            <a:pPr lvl="1"/>
            <a:endParaRPr lang="en-US" altLang="en-US"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038" y="3578572"/>
            <a:ext cx="2095500" cy="2238375"/>
          </a:xfrm>
          <a:prstGeom prst="rect">
            <a:avLst/>
          </a:prstGeom>
        </p:spPr>
      </p:pic>
      <p:sp>
        <p:nvSpPr>
          <p:cNvPr id="5" name="Text Box 357"/>
          <p:cNvSpPr txBox="1">
            <a:spLocks noChangeArrowheads="1"/>
          </p:cNvSpPr>
          <p:nvPr/>
        </p:nvSpPr>
        <p:spPr bwMode="auto">
          <a:xfrm>
            <a:off x="304800" y="3700015"/>
            <a:ext cx="2867025" cy="2733675"/>
          </a:xfrm>
          <a:prstGeom prst="rect">
            <a:avLst/>
          </a:prstGeom>
          <a:solidFill>
            <a:srgbClr val="EAEAEA"/>
          </a:solidFill>
          <a:ln w="5715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b="1" dirty="0">
                <a:solidFill>
                  <a:srgbClr val="5F5F5F"/>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908-783-4216 09:30:34  02-08-13</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FLANNAGAN ROBERT</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0000000203       FLOCKTOWN</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                        ROAD</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WASHINGTON TWP              </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NJ</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APT             FLR          RESD</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PILOT# 908-783-4216     ESN 1298</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MORRIS COUNTY COMM CTR  973</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WASHINGTON TWP PD 908   876-3232</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WASH TWP FD STA35 908   876-3232</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LONG VALLEY FA  908     876-3232</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ourier New" panose="02070309020205020404" pitchFamily="49" charset="0"/>
                <a:ea typeface="Times New Roman" panose="02020603050405020304" pitchFamily="18" charset="0"/>
                <a:cs typeface="Times New Roman" panose="02020603050405020304" pitchFamily="18" charset="0"/>
              </a:rPr>
              <a:t>	             LEC CMST</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880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VoIP 9-1-1</a:t>
            </a:r>
          </a:p>
        </p:txBody>
      </p:sp>
      <p:sp>
        <p:nvSpPr>
          <p:cNvPr id="3" name="Content Placeholder 2"/>
          <p:cNvSpPr>
            <a:spLocks noGrp="1"/>
          </p:cNvSpPr>
          <p:nvPr>
            <p:ph type="subTitle" idx="1"/>
          </p:nvPr>
        </p:nvSpPr>
        <p:spPr>
          <a:xfrm>
            <a:off x="1565476" y="2108547"/>
            <a:ext cx="6400800" cy="1752600"/>
          </a:xfrm>
        </p:spPr>
        <p:txBody>
          <a:bodyPr>
            <a:normAutofit fontScale="70000" lnSpcReduction="20000"/>
          </a:bodyPr>
          <a:lstStyle/>
          <a:p>
            <a:pPr lvl="0"/>
            <a:r>
              <a:rPr lang="en-US" dirty="0"/>
              <a:t>Nomadic:  This type of service allows the user to take their phone service with them where ever they have a broadband connection they can plug into.  The location of the VoIP phone can change from call to call but not during a call.</a:t>
            </a:r>
          </a:p>
          <a:p>
            <a:pPr lvl="1"/>
            <a:endParaRPr lang="en-US" altLang="en-US" i="1" dirty="0"/>
          </a:p>
          <a:p>
            <a:pPr lvl="1">
              <a:buFontTx/>
              <a:buNone/>
            </a:pPr>
            <a:endParaRPr lang="en-US" altLang="en-US" i="1" dirty="0"/>
          </a:p>
          <a:p>
            <a:pPr lvl="1"/>
            <a:endParaRPr lang="en-US" alt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578572"/>
            <a:ext cx="2143125" cy="1714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92885" y="3733800"/>
            <a:ext cx="1212715" cy="1295400"/>
          </a:xfrm>
          <a:prstGeom prst="rect">
            <a:avLst/>
          </a:prstGeom>
        </p:spPr>
      </p:pic>
      <p:sp>
        <p:nvSpPr>
          <p:cNvPr id="6" name="Text Box 358"/>
          <p:cNvSpPr txBox="1">
            <a:spLocks noChangeArrowheads="1"/>
          </p:cNvSpPr>
          <p:nvPr/>
        </p:nvSpPr>
        <p:spPr bwMode="auto">
          <a:xfrm>
            <a:off x="844952" y="3662362"/>
            <a:ext cx="2867025" cy="2733675"/>
          </a:xfrm>
          <a:prstGeom prst="rect">
            <a:avLst/>
          </a:prstGeom>
          <a:solidFill>
            <a:srgbClr val="EAEAEA"/>
          </a:solidFill>
          <a:ln w="5715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000" b="1">
                <a:solidFill>
                  <a:srgbClr val="FF0000"/>
                </a:solidFill>
                <a:effectLst/>
                <a:latin typeface="Courier New" panose="02070309020205020404" pitchFamily="49" charset="0"/>
                <a:ea typeface="Times New Roman" panose="02020603050405020304" pitchFamily="18" charset="0"/>
                <a:cs typeface="Times New Roman" panose="02020603050405020304" pitchFamily="18" charset="0"/>
              </a:rPr>
              <a:t>*VOIP VPC CALL*</a:t>
            </a:r>
            <a:r>
              <a:rPr lang="en-US" sz="1000" b="1">
                <a:solidFill>
                  <a:srgbClr val="5F5F5F"/>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908-783-4216 09:30:34  02-08-05</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FLANIGAN ROBERT</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0000000203       FLOCKTOWN</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                        ROAD  </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WASHINGTON TWP              </a:t>
            </a:r>
            <a:r>
              <a:rPr lang="en-US" sz="1400" b="1">
                <a:effectLst/>
                <a:latin typeface="Courier New" panose="02070309020205020404" pitchFamily="49" charset="0"/>
                <a:ea typeface="Times New Roman" panose="02020603050405020304" pitchFamily="18" charset="0"/>
                <a:cs typeface="Times New Roman" panose="02020603050405020304" pitchFamily="18" charset="0"/>
              </a:rPr>
              <a:t> </a:t>
            </a: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NT</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+039.919531  –075.095522</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UNC:            %           </a:t>
            </a:r>
            <a:r>
              <a:rPr lang="en-US" sz="1000" b="1">
                <a:solidFill>
                  <a:srgbClr val="FF0000"/>
                </a:solidFill>
                <a:effectLst/>
                <a:latin typeface="Courier New" panose="02070309020205020404" pitchFamily="49" charset="0"/>
                <a:ea typeface="Times New Roman" panose="02020603050405020304" pitchFamily="18" charset="0"/>
                <a:cs typeface="Times New Roman" panose="02020603050405020304" pitchFamily="18" charset="0"/>
              </a:rPr>
              <a:t>VOIP</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ESRD # 908-211-6545     ESN 0694</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000" b="1" spc="-25">
                <a:effectLst/>
                <a:latin typeface="Courier New" panose="02070309020205020404" pitchFamily="49" charset="0"/>
                <a:ea typeface="Times New Roman" panose="02020603050405020304" pitchFamily="18" charset="0"/>
                <a:cs typeface="Times New Roman" panose="02020603050405020304" pitchFamily="18" charset="0"/>
              </a:rPr>
              <a:t>MORRIS COUNTY COMM CTR 973    WASHINGTON TWP PD  908   876-3232 WASH TWP FD STA 36  908  876-3232 LONG VALLEY FA     908   876-3232</a:t>
            </a:r>
            <a:endParaRPr lang="en-US" sz="800" spc="-25">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a:effectLst/>
                <a:latin typeface="Courier New" panose="02070309020205020404" pitchFamily="49" charset="0"/>
                <a:ea typeface="Times New Roman" panose="02020603050405020304" pitchFamily="18" charset="0"/>
                <a:cs typeface="Times New Roman" panose="02020603050405020304" pitchFamily="18" charset="0"/>
              </a:rPr>
              <a:t>	             LEC VNTG</a:t>
            </a:r>
            <a:endParaRPr lang="en-US" sz="80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423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VoIP 9-1-1</a:t>
            </a:r>
          </a:p>
        </p:txBody>
      </p:sp>
      <p:sp>
        <p:nvSpPr>
          <p:cNvPr id="3" name="Content Placeholder 2"/>
          <p:cNvSpPr>
            <a:spLocks noGrp="1"/>
          </p:cNvSpPr>
          <p:nvPr>
            <p:ph type="subTitle" idx="1"/>
          </p:nvPr>
        </p:nvSpPr>
        <p:spPr>
          <a:xfrm>
            <a:off x="1565476" y="2108547"/>
            <a:ext cx="6400800" cy="1752600"/>
          </a:xfrm>
        </p:spPr>
        <p:txBody>
          <a:bodyPr>
            <a:normAutofit fontScale="77500" lnSpcReduction="20000"/>
          </a:bodyPr>
          <a:lstStyle/>
          <a:p>
            <a:pPr lvl="0"/>
            <a:r>
              <a:rPr lang="en-US" dirty="0"/>
              <a:t>Mobile: The subscriber to this service connects to the Internet by means of a Wi-Fi or other technology that allows the user to travel during the call.  The location of the VoIP phone can change during the call.  </a:t>
            </a:r>
          </a:p>
          <a:p>
            <a:pPr lvl="1"/>
            <a:endParaRPr lang="en-US" altLang="en-US" i="1" dirty="0"/>
          </a:p>
          <a:p>
            <a:pPr lvl="1">
              <a:buFontTx/>
              <a:buNone/>
            </a:pPr>
            <a:endParaRPr lang="en-US" altLang="en-US" i="1" dirty="0"/>
          </a:p>
          <a:p>
            <a:pPr lvl="1"/>
            <a:endParaRPr lang="en-US" alt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328" y="3861147"/>
            <a:ext cx="1991640" cy="1878906"/>
          </a:xfrm>
          <a:prstGeom prst="rect">
            <a:avLst/>
          </a:prstGeom>
        </p:spPr>
      </p:pic>
    </p:spTree>
    <p:extLst>
      <p:ext uri="{BB962C8B-B14F-4D97-AF65-F5344CB8AC3E}">
        <p14:creationId xmlns:p14="http://schemas.microsoft.com/office/powerpoint/2010/main" val="1785089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a:t>NJ 9-1-1 – </a:t>
            </a:r>
            <a:br>
              <a:rPr lang="en-US" altLang="en-US"/>
            </a:br>
            <a:r>
              <a:rPr lang="en-US" altLang="en-US"/>
              <a:t>Special Features</a:t>
            </a:r>
          </a:p>
        </p:txBody>
      </p:sp>
      <p:sp>
        <p:nvSpPr>
          <p:cNvPr id="3" name="Content Placeholder 2"/>
          <p:cNvSpPr>
            <a:spLocks noGrp="1"/>
          </p:cNvSpPr>
          <p:nvPr>
            <p:ph idx="1"/>
          </p:nvPr>
        </p:nvSpPr>
        <p:spPr/>
        <p:txBody>
          <a:bodyPr/>
          <a:lstStyle/>
          <a:p>
            <a:r>
              <a:rPr lang="en-US" altLang="en-US" dirty="0"/>
              <a:t>Selective Transfers</a:t>
            </a:r>
          </a:p>
          <a:p>
            <a:pPr lvl="1"/>
            <a:r>
              <a:rPr lang="en-US" altLang="en-US" dirty="0"/>
              <a:t>Transfers are based on the ESN for the call being received</a:t>
            </a:r>
          </a:p>
          <a:p>
            <a:pPr lvl="1"/>
            <a:r>
              <a:rPr lang="en-US" altLang="en-US" dirty="0"/>
              <a:t>Special ESNs are created for routing and transferring wireless calls</a:t>
            </a:r>
          </a:p>
          <a:p>
            <a:pPr lvl="1"/>
            <a:r>
              <a:rPr lang="en-US" altLang="en-US" dirty="0"/>
              <a:t>Access to a specific combination of dispatch agencies or PSAPs</a:t>
            </a:r>
          </a:p>
          <a:p>
            <a:pPr lvl="1"/>
            <a:r>
              <a:rPr lang="en-US" altLang="en-US" dirty="0"/>
              <a:t>Keys Labeled: F1-Police, F-2-Fire, F3-Medical</a:t>
            </a:r>
          </a:p>
          <a:p>
            <a:pPr lvl="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66800" y="998989"/>
            <a:ext cx="7772400" cy="1470025"/>
          </a:xfrm>
        </p:spPr>
        <p:txBody>
          <a:bodyPr/>
          <a:lstStyle/>
          <a:p>
            <a:pPr eaLnBrk="1" hangingPunct="1"/>
            <a:r>
              <a:rPr lang="en-US" altLang="en-US" dirty="0"/>
              <a:t>HISTORICAL OVERVIEW</a:t>
            </a:r>
          </a:p>
        </p:txBody>
      </p:sp>
      <p:sp>
        <p:nvSpPr>
          <p:cNvPr id="3" name="Content Placeholder 2"/>
          <p:cNvSpPr>
            <a:spLocks noGrp="1"/>
          </p:cNvSpPr>
          <p:nvPr>
            <p:ph type="subTitle" idx="1"/>
          </p:nvPr>
        </p:nvSpPr>
        <p:spPr>
          <a:xfrm>
            <a:off x="1600200" y="2819400"/>
            <a:ext cx="6400800" cy="2590800"/>
          </a:xfrm>
        </p:spPr>
        <p:txBody>
          <a:bodyPr>
            <a:normAutofit fontScale="77500" lnSpcReduction="20000"/>
          </a:bodyPr>
          <a:lstStyle/>
          <a:p>
            <a:pPr eaLnBrk="1" hangingPunct="1"/>
            <a:r>
              <a:rPr lang="en-US" altLang="en-US" i="1" dirty="0"/>
              <a:t>What factors would influence the number chosen as an emergency service number?</a:t>
            </a:r>
          </a:p>
          <a:p>
            <a:pPr lvl="1" eaLnBrk="1" hangingPunct="1"/>
            <a:r>
              <a:rPr lang="en-US" altLang="en-US" i="1" dirty="0"/>
              <a:t>Number is not already in use</a:t>
            </a:r>
          </a:p>
          <a:p>
            <a:pPr lvl="1" eaLnBrk="1" hangingPunct="1"/>
            <a:r>
              <a:rPr lang="en-US" altLang="en-US" i="1" dirty="0"/>
              <a:t>Number is easy to remember</a:t>
            </a:r>
          </a:p>
          <a:p>
            <a:pPr lvl="1"/>
            <a:r>
              <a:rPr lang="en-US" b="1" dirty="0"/>
              <a:t>Would it have been better to use different numbers for each type of emergency service? (9-1-1 for Police, 9-2-2 for Fire and 9-3-3 for Medical).</a:t>
            </a:r>
            <a:endParaRPr lang="en-US" dirty="0"/>
          </a:p>
          <a:p>
            <a:pPr lvl="1" eaLnBrk="1" hangingPunct="1"/>
            <a:endParaRPr lang="en-US" altLang="en-US" i="1" dirty="0"/>
          </a:p>
          <a:p>
            <a:pPr lvl="1" eaLnBrk="1" hangingPunct="1"/>
            <a:endParaRPr lang="en-US" altLang="en-US" i="1" dirty="0"/>
          </a:p>
        </p:txBody>
      </p:sp>
      <p:pic>
        <p:nvPicPr>
          <p:cNvPr id="8196" name="Picture 11" descr="C:\Documents and Settings\onvhueg\Local Settings\Temporary Internet Files\Content.IE5\LXWAPS3F\MCj036316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9906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a:t>NJ 9-1-1 – </a:t>
            </a:r>
            <a:br>
              <a:rPr lang="en-US" altLang="en-US"/>
            </a:br>
            <a:r>
              <a:rPr lang="en-US" altLang="en-US"/>
              <a:t>Special Features</a:t>
            </a:r>
          </a:p>
        </p:txBody>
      </p:sp>
      <p:sp>
        <p:nvSpPr>
          <p:cNvPr id="5" name="Text Box 14"/>
          <p:cNvSpPr txBox="1">
            <a:spLocks noChangeArrowheads="1"/>
          </p:cNvSpPr>
          <p:nvPr/>
        </p:nvSpPr>
        <p:spPr bwMode="auto">
          <a:xfrm>
            <a:off x="762000" y="1828800"/>
            <a:ext cx="3733800" cy="3552825"/>
          </a:xfrm>
          <a:prstGeom prst="rect">
            <a:avLst/>
          </a:prstGeom>
          <a:solidFill>
            <a:srgbClr val="080808"/>
          </a:solidFill>
          <a:ln w="57150">
            <a:solidFill>
              <a:schemeClr val="bg1"/>
            </a:solidFill>
            <a:miter lim="800000"/>
            <a:headEnd/>
            <a:tailEnd/>
          </a:ln>
        </p:spPr>
        <p:txBody>
          <a:bodyPr>
            <a:spAutoFit/>
          </a:bodyPr>
          <a:lstStyle/>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856-783-7626 10:30:34  02-08-06</a:t>
            </a:r>
          </a:p>
          <a:p>
            <a:pPr eaLnBrk="0" hangingPunct="0">
              <a:spcBef>
                <a:spcPct val="0"/>
              </a:spcBef>
            </a:pPr>
            <a:r>
              <a:rPr lang="en-US" sz="1400" b="1" dirty="0">
                <a:solidFill>
                  <a:schemeClr val="bg1"/>
                </a:solidFill>
                <a:latin typeface="Courier New" pitchFamily="49" charset="0"/>
              </a:rPr>
              <a:t>MAYER OTTO H</a:t>
            </a:r>
          </a:p>
          <a:p>
            <a:pPr eaLnBrk="0" hangingPunct="0">
              <a:spcBef>
                <a:spcPct val="0"/>
              </a:spcBef>
            </a:pPr>
            <a:r>
              <a:rPr lang="en-US" sz="1400" b="1" dirty="0">
                <a:solidFill>
                  <a:schemeClr val="bg1"/>
                </a:solidFill>
                <a:latin typeface="Courier New" pitchFamily="49" charset="0"/>
              </a:rPr>
              <a:t>000604      CUMBERLAND                    		    ST  S </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MAGNOLIA BORO                NJ</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                 FLR       RESD</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PILOT # 856-783-7626   ESN 0182</a:t>
            </a:r>
          </a:p>
          <a:p>
            <a:pPr eaLnBrk="0" hangingPunct="0">
              <a:spcBef>
                <a:spcPct val="0"/>
              </a:spcBef>
            </a:pPr>
            <a:r>
              <a:rPr lang="en-US" sz="1400" b="1" dirty="0">
                <a:solidFill>
                  <a:schemeClr val="bg1"/>
                </a:solidFill>
                <a:latin typeface="Courier New" pitchFamily="49" charset="0"/>
              </a:rPr>
              <a:t>CAMDEN COUNTY COMM CENTER</a:t>
            </a:r>
          </a:p>
          <a:p>
            <a:pPr eaLnBrk="0" hangingPunct="0">
              <a:spcBef>
                <a:spcPct val="0"/>
              </a:spcBef>
            </a:pPr>
            <a:r>
              <a:rPr lang="en-US" sz="1400" b="1" dirty="0">
                <a:solidFill>
                  <a:schemeClr val="bg1"/>
                </a:solidFill>
                <a:latin typeface="Courier New" pitchFamily="49" charset="0"/>
              </a:rPr>
              <a:t>MAGNOLIA PD        856-783-4900</a:t>
            </a:r>
          </a:p>
          <a:p>
            <a:pPr eaLnBrk="0" hangingPunct="0">
              <a:spcBef>
                <a:spcPct val="0"/>
              </a:spcBef>
            </a:pPr>
            <a:r>
              <a:rPr lang="en-US" sz="1400" b="1" dirty="0">
                <a:solidFill>
                  <a:schemeClr val="bg1"/>
                </a:solidFill>
                <a:latin typeface="Courier New" pitchFamily="49" charset="0"/>
              </a:rPr>
              <a:t>MAGNOLIA FD        856-783-4444</a:t>
            </a:r>
          </a:p>
          <a:p>
            <a:pPr eaLnBrk="0" hangingPunct="0">
              <a:spcBef>
                <a:spcPct val="0"/>
              </a:spcBef>
            </a:pPr>
            <a:r>
              <a:rPr lang="en-US" sz="1400" b="1" dirty="0">
                <a:solidFill>
                  <a:schemeClr val="bg1"/>
                </a:solidFill>
                <a:latin typeface="Courier New" pitchFamily="49" charset="0"/>
              </a:rPr>
              <a:t>MAGNOLIA EMS       856-783-4444</a:t>
            </a:r>
          </a:p>
          <a:p>
            <a:pPr eaLnBrk="0" hangingPunct="0">
              <a:spcBef>
                <a:spcPct val="0"/>
              </a:spcBef>
            </a:pPr>
            <a:r>
              <a:rPr lang="en-US" sz="1400" b="1" dirty="0">
                <a:solidFill>
                  <a:schemeClr val="bg1"/>
                </a:solidFill>
                <a:latin typeface="Courier New" pitchFamily="49" charset="0"/>
              </a:rPr>
              <a:t>	             LEC VERZN</a:t>
            </a:r>
            <a:endParaRPr lang="en-US" dirty="0">
              <a:solidFill>
                <a:schemeClr val="bg1"/>
              </a:solidFill>
              <a:latin typeface="Courier New" pitchFamily="49" charset="0"/>
            </a:endParaRPr>
          </a:p>
        </p:txBody>
      </p:sp>
      <p:sp>
        <p:nvSpPr>
          <p:cNvPr id="6" name="AutoShape 113">
            <a:hlinkClick r:id="" action="ppaction://noaction" highlightClick="1"/>
          </p:cNvPr>
          <p:cNvSpPr>
            <a:spLocks noChangeArrowheads="1"/>
          </p:cNvSpPr>
          <p:nvPr/>
        </p:nvSpPr>
        <p:spPr bwMode="auto">
          <a:xfrm>
            <a:off x="5486400" y="19050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latin typeface="Times New Roman" charset="0"/>
              </a:rPr>
              <a:t>F-1</a:t>
            </a:r>
          </a:p>
          <a:p>
            <a:pPr algn="ctr">
              <a:defRPr/>
            </a:pPr>
            <a:r>
              <a:rPr lang="en-US" sz="1200">
                <a:solidFill>
                  <a:schemeClr val="bg1"/>
                </a:solidFill>
                <a:effectLst>
                  <a:outerShdw blurRad="38100" dist="38100" dir="2700000" algn="tl">
                    <a:srgbClr val="000000"/>
                  </a:outerShdw>
                </a:effectLst>
                <a:latin typeface="Times New Roman" charset="0"/>
              </a:rPr>
              <a:t>Police</a:t>
            </a:r>
          </a:p>
        </p:txBody>
      </p:sp>
      <p:sp>
        <p:nvSpPr>
          <p:cNvPr id="7" name="AutoShape 114">
            <a:hlinkClick r:id="" action="ppaction://noaction" highlightClick="1"/>
          </p:cNvPr>
          <p:cNvSpPr>
            <a:spLocks noChangeArrowheads="1"/>
          </p:cNvSpPr>
          <p:nvPr/>
        </p:nvSpPr>
        <p:spPr bwMode="auto">
          <a:xfrm>
            <a:off x="6172200" y="19050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solidFill>
              <a:schemeClr val="tx1"/>
            </a:solidFill>
            <a:miter lim="800000"/>
            <a:headEnd/>
            <a:tailEnd/>
          </a:ln>
          <a:effectLst/>
        </p:spPr>
        <p:txBody>
          <a:bodyPr wrap="none" anchor="ctr"/>
          <a:lstStyle/>
          <a:p>
            <a:pPr algn="ctr">
              <a:defRPr/>
            </a:pPr>
            <a:r>
              <a:rPr lang="en-US" dirty="0">
                <a:solidFill>
                  <a:schemeClr val="bg1"/>
                </a:solidFill>
                <a:effectLst>
                  <a:outerShdw blurRad="38100" dist="38100" dir="2700000" algn="tl">
                    <a:srgbClr val="000000"/>
                  </a:outerShdw>
                </a:effectLst>
                <a:latin typeface="Times New Roman" charset="0"/>
              </a:rPr>
              <a:t>F-2</a:t>
            </a:r>
          </a:p>
          <a:p>
            <a:pPr algn="ctr">
              <a:defRPr/>
            </a:pPr>
            <a:r>
              <a:rPr lang="en-US" sz="1200" dirty="0">
                <a:solidFill>
                  <a:schemeClr val="bg1"/>
                </a:solidFill>
                <a:effectLst>
                  <a:outerShdw blurRad="38100" dist="38100" dir="2700000" algn="tl">
                    <a:srgbClr val="000000"/>
                  </a:outerShdw>
                </a:effectLst>
                <a:latin typeface="Times New Roman" charset="0"/>
              </a:rPr>
              <a:t>Fire</a:t>
            </a:r>
          </a:p>
        </p:txBody>
      </p:sp>
      <p:sp>
        <p:nvSpPr>
          <p:cNvPr id="8" name="AutoShape 115">
            <a:hlinkClick r:id="" action="ppaction://noaction" highlightClick="1"/>
          </p:cNvPr>
          <p:cNvSpPr>
            <a:spLocks noChangeArrowheads="1"/>
          </p:cNvSpPr>
          <p:nvPr/>
        </p:nvSpPr>
        <p:spPr bwMode="auto">
          <a:xfrm>
            <a:off x="6858000" y="19050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latin typeface="Times New Roman" charset="0"/>
              </a:rPr>
              <a:t>F-3</a:t>
            </a:r>
          </a:p>
          <a:p>
            <a:pPr algn="ctr">
              <a:defRPr/>
            </a:pPr>
            <a:r>
              <a:rPr lang="en-US" sz="1200">
                <a:solidFill>
                  <a:schemeClr val="bg1"/>
                </a:solidFill>
                <a:effectLst>
                  <a:outerShdw blurRad="38100" dist="38100" dir="2700000" algn="tl">
                    <a:srgbClr val="000000"/>
                  </a:outerShdw>
                </a:effectLst>
                <a:latin typeface="Times New Roman" charset="0"/>
              </a:rPr>
              <a:t>EMS</a:t>
            </a:r>
          </a:p>
        </p:txBody>
      </p:sp>
      <p:sp>
        <p:nvSpPr>
          <p:cNvPr id="9" name="AutoShape 137">
            <a:hlinkClick r:id="" action="ppaction://noaction" highlightClick="1"/>
          </p:cNvPr>
          <p:cNvSpPr>
            <a:spLocks noChangeArrowheads="1"/>
          </p:cNvSpPr>
          <p:nvPr/>
        </p:nvSpPr>
        <p:spPr bwMode="auto">
          <a:xfrm>
            <a:off x="5486400" y="27432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dirty="0">
                <a:solidFill>
                  <a:schemeClr val="bg1"/>
                </a:solidFill>
                <a:effectLst>
                  <a:outerShdw blurRad="38100" dist="38100" dir="2700000" algn="tl">
                    <a:srgbClr val="000000"/>
                  </a:outerShdw>
                </a:effectLst>
                <a:latin typeface="Times New Roman" charset="0"/>
              </a:rPr>
              <a:t>F-4</a:t>
            </a:r>
          </a:p>
          <a:p>
            <a:pPr algn="ctr">
              <a:defRPr/>
            </a:pPr>
            <a:endParaRPr lang="en-US" sz="1200" dirty="0">
              <a:solidFill>
                <a:schemeClr val="bg1"/>
              </a:solidFill>
              <a:effectLst>
                <a:outerShdw blurRad="38100" dist="38100" dir="2700000" algn="tl">
                  <a:srgbClr val="000000"/>
                </a:outerShdw>
              </a:effectLst>
              <a:latin typeface="Times New Roman" charset="0"/>
            </a:endParaRPr>
          </a:p>
        </p:txBody>
      </p:sp>
      <p:sp>
        <p:nvSpPr>
          <p:cNvPr id="10" name="AutoShape 138">
            <a:hlinkClick r:id="" action="ppaction://noaction" highlightClick="1">
              <a:snd r:embed="rId3" name="Poison Control.wav"/>
            </a:hlinkClick>
          </p:cNvPr>
          <p:cNvSpPr>
            <a:spLocks noChangeArrowheads="1"/>
          </p:cNvSpPr>
          <p:nvPr/>
        </p:nvSpPr>
        <p:spPr bwMode="auto">
          <a:xfrm>
            <a:off x="6172200" y="27432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latin typeface="Times New Roman" charset="0"/>
              </a:rPr>
              <a:t>F-5</a:t>
            </a:r>
          </a:p>
          <a:p>
            <a:pPr algn="ctr">
              <a:defRPr/>
            </a:pPr>
            <a:r>
              <a:rPr lang="en-US" sz="1200">
                <a:solidFill>
                  <a:schemeClr val="bg1"/>
                </a:solidFill>
                <a:effectLst>
                  <a:outerShdw blurRad="38100" dist="38100" dir="2700000" algn="tl">
                    <a:srgbClr val="000000"/>
                  </a:outerShdw>
                </a:effectLst>
                <a:latin typeface="Times New Roman" charset="0"/>
              </a:rPr>
              <a:t>Poison</a:t>
            </a:r>
          </a:p>
        </p:txBody>
      </p:sp>
      <p:sp>
        <p:nvSpPr>
          <p:cNvPr id="11" name="AutoShape 139">
            <a:hlinkClick r:id="" action="ppaction://noaction" highlightClick="1"/>
          </p:cNvPr>
          <p:cNvSpPr>
            <a:spLocks noChangeArrowheads="1"/>
          </p:cNvSpPr>
          <p:nvPr/>
        </p:nvSpPr>
        <p:spPr bwMode="auto">
          <a:xfrm>
            <a:off x="6858000" y="27432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dirty="0">
                <a:solidFill>
                  <a:schemeClr val="bg1"/>
                </a:solidFill>
                <a:effectLst>
                  <a:outerShdw blurRad="38100" dist="38100" dir="2700000" algn="tl">
                    <a:srgbClr val="000000"/>
                  </a:outerShdw>
                </a:effectLst>
                <a:latin typeface="Times New Roman" charset="0"/>
              </a:rPr>
              <a:t>F-6</a:t>
            </a:r>
          </a:p>
          <a:p>
            <a:pPr algn="ctr">
              <a:defRPr/>
            </a:pPr>
            <a:endParaRPr lang="en-US" sz="1200" dirty="0">
              <a:solidFill>
                <a:schemeClr val="bg1"/>
              </a:solidFill>
              <a:effectLst>
                <a:outerShdw blurRad="38100" dist="38100" dir="2700000" algn="tl">
                  <a:srgbClr val="000000"/>
                </a:outerShdw>
              </a:effectLst>
              <a:latin typeface="Times New Roman" charset="0"/>
            </a:endParaRPr>
          </a:p>
        </p:txBody>
      </p:sp>
      <p:sp>
        <p:nvSpPr>
          <p:cNvPr id="12" name="AutoShape 140">
            <a:hlinkClick r:id="" action="ppaction://noaction" highlightClick="1">
              <a:snd r:embed="rId4" name="Redundant.wav"/>
            </a:hlinkClick>
          </p:cNvPr>
          <p:cNvSpPr>
            <a:spLocks noChangeArrowheads="1"/>
          </p:cNvSpPr>
          <p:nvPr/>
        </p:nvSpPr>
        <p:spPr bwMode="auto">
          <a:xfrm>
            <a:off x="5486400" y="35814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eaLnBrk="0" hangingPunct="0">
              <a:spcBef>
                <a:spcPct val="0"/>
              </a:spcBef>
              <a:defRPr/>
            </a:pPr>
            <a:r>
              <a:rPr lang="en-US" dirty="0">
                <a:solidFill>
                  <a:schemeClr val="bg1"/>
                </a:solidFill>
                <a:effectLst>
                  <a:outerShdw blurRad="38100" dist="38100" dir="2700000" algn="tl">
                    <a:srgbClr val="000000"/>
                  </a:outerShdw>
                </a:effectLst>
                <a:latin typeface="Times New Roman" charset="0"/>
              </a:rPr>
              <a:t>F-7</a:t>
            </a:r>
          </a:p>
          <a:p>
            <a:pPr algn="ctr" eaLnBrk="0" hangingPunct="0">
              <a:spcBef>
                <a:spcPct val="0"/>
              </a:spcBef>
              <a:defRPr/>
            </a:pPr>
            <a:r>
              <a:rPr lang="en-US" sz="1200" dirty="0" err="1">
                <a:solidFill>
                  <a:schemeClr val="bg1"/>
                </a:solidFill>
                <a:effectLst>
                  <a:outerShdw blurRad="38100" dist="38100" dir="2700000" algn="tl">
                    <a:srgbClr val="000000"/>
                  </a:outerShdw>
                </a:effectLst>
                <a:latin typeface="Times New Roman" charset="0"/>
              </a:rPr>
              <a:t>Redun</a:t>
            </a:r>
            <a:endParaRPr lang="en-US" sz="1200" dirty="0">
              <a:solidFill>
                <a:schemeClr val="bg1"/>
              </a:solidFill>
              <a:effectLst>
                <a:outerShdw blurRad="38100" dist="38100" dir="2700000" algn="tl">
                  <a:srgbClr val="000000"/>
                </a:outerShdw>
              </a:effectLst>
              <a:latin typeface="Times New Roman" charset="0"/>
            </a:endParaRPr>
          </a:p>
        </p:txBody>
      </p:sp>
      <p:sp>
        <p:nvSpPr>
          <p:cNvPr id="13" name="AutoShape 141">
            <a:hlinkClick r:id="" action="ppaction://noaction" highlightClick="1">
              <a:snd r:embed="rId5" name="Non emergency.wav"/>
            </a:hlinkClick>
          </p:cNvPr>
          <p:cNvSpPr>
            <a:spLocks noChangeArrowheads="1"/>
          </p:cNvSpPr>
          <p:nvPr/>
        </p:nvSpPr>
        <p:spPr bwMode="auto">
          <a:xfrm>
            <a:off x="6172200" y="35814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eaLnBrk="0" hangingPunct="0">
              <a:spcBef>
                <a:spcPct val="0"/>
              </a:spcBef>
              <a:defRPr/>
            </a:pPr>
            <a:r>
              <a:rPr lang="en-US" dirty="0">
                <a:solidFill>
                  <a:schemeClr val="bg1"/>
                </a:solidFill>
                <a:effectLst>
                  <a:outerShdw blurRad="38100" dist="38100" dir="2700000" algn="tl">
                    <a:srgbClr val="000000"/>
                  </a:outerShdw>
                </a:effectLst>
                <a:latin typeface="Times New Roman" charset="0"/>
              </a:rPr>
              <a:t>F-8</a:t>
            </a:r>
          </a:p>
          <a:p>
            <a:pPr algn="ctr" eaLnBrk="0" hangingPunct="0">
              <a:spcBef>
                <a:spcPct val="0"/>
              </a:spcBef>
              <a:defRPr/>
            </a:pPr>
            <a:r>
              <a:rPr lang="en-US" sz="1200" dirty="0">
                <a:solidFill>
                  <a:schemeClr val="bg1"/>
                </a:solidFill>
                <a:effectLst>
                  <a:outerShdw blurRad="38100" dist="38100" dir="2700000" algn="tl">
                    <a:srgbClr val="000000"/>
                  </a:outerShdw>
                </a:effectLst>
                <a:latin typeface="Times New Roman" charset="0"/>
              </a:rPr>
              <a:t>Non-</a:t>
            </a:r>
            <a:r>
              <a:rPr lang="en-US" sz="1200" dirty="0" err="1">
                <a:solidFill>
                  <a:schemeClr val="bg1"/>
                </a:solidFill>
                <a:effectLst>
                  <a:outerShdw blurRad="38100" dist="38100" dir="2700000" algn="tl">
                    <a:srgbClr val="000000"/>
                  </a:outerShdw>
                </a:effectLst>
                <a:latin typeface="Times New Roman" charset="0"/>
              </a:rPr>
              <a:t>Em</a:t>
            </a:r>
            <a:endParaRPr lang="en-US" sz="1200" dirty="0">
              <a:solidFill>
                <a:schemeClr val="bg1"/>
              </a:solidFill>
              <a:effectLst>
                <a:outerShdw blurRad="38100" dist="38100" dir="2700000" algn="tl">
                  <a:srgbClr val="000000"/>
                </a:outerShdw>
              </a:effectLst>
              <a:latin typeface="Times New Roman" charset="0"/>
            </a:endParaRPr>
          </a:p>
        </p:txBody>
      </p:sp>
      <p:sp>
        <p:nvSpPr>
          <p:cNvPr id="14" name="AutoShape 142">
            <a:hlinkClick r:id="" action="ppaction://noaction" highlightClick="1"/>
          </p:cNvPr>
          <p:cNvSpPr>
            <a:spLocks noChangeArrowheads="1"/>
          </p:cNvSpPr>
          <p:nvPr/>
        </p:nvSpPr>
        <p:spPr bwMode="auto">
          <a:xfrm>
            <a:off x="6858000" y="3581400"/>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eaLnBrk="0" hangingPunct="0">
              <a:spcBef>
                <a:spcPct val="0"/>
              </a:spcBef>
              <a:defRPr/>
            </a:pPr>
            <a:r>
              <a:rPr lang="en-US" dirty="0">
                <a:solidFill>
                  <a:schemeClr val="bg1"/>
                </a:solidFill>
                <a:effectLst>
                  <a:outerShdw blurRad="38100" dist="38100" dir="2700000" algn="tl">
                    <a:srgbClr val="000000"/>
                  </a:outerShdw>
                </a:effectLst>
                <a:latin typeface="Times New Roman" charset="0"/>
              </a:rPr>
              <a:t>F-9</a:t>
            </a:r>
          </a:p>
          <a:p>
            <a:pPr algn="ctr" eaLnBrk="0" hangingPunct="0">
              <a:spcBef>
                <a:spcPct val="0"/>
              </a:spcBef>
              <a:defRPr/>
            </a:pPr>
            <a:endParaRPr lang="en-US" sz="1200" dirty="0">
              <a:solidFill>
                <a:schemeClr val="bg1"/>
              </a:solidFill>
              <a:effectLst>
                <a:outerShdw blurRad="38100" dist="38100" dir="2700000" algn="tl">
                  <a:srgbClr val="000000"/>
                </a:outerShdw>
              </a:effectLst>
              <a:latin typeface="Times New Roman" charset="0"/>
            </a:endParaRPr>
          </a:p>
        </p:txBody>
      </p:sp>
      <p:sp>
        <p:nvSpPr>
          <p:cNvPr id="15" name="Text Box 3"/>
          <p:cNvSpPr txBox="1">
            <a:spLocks noChangeArrowheads="1"/>
          </p:cNvSpPr>
          <p:nvPr/>
        </p:nvSpPr>
        <p:spPr bwMode="auto">
          <a:xfrm>
            <a:off x="800100" y="1845527"/>
            <a:ext cx="3733800" cy="3552825"/>
          </a:xfrm>
          <a:prstGeom prst="rect">
            <a:avLst/>
          </a:prstGeom>
          <a:solidFill>
            <a:srgbClr val="080808"/>
          </a:solidFill>
          <a:ln w="57150">
            <a:solidFill>
              <a:schemeClr val="bg1"/>
            </a:solidFill>
            <a:miter lim="800000"/>
            <a:headEnd/>
            <a:tailEnd/>
          </a:ln>
        </p:spPr>
        <p:txBody>
          <a:bodyPr>
            <a:spAutoFit/>
          </a:bodyPr>
          <a:lstStyle/>
          <a:p>
            <a:pPr eaLnBrk="0" hangingPunct="0">
              <a:spcBef>
                <a:spcPct val="0"/>
              </a:spcBef>
            </a:pPr>
            <a:r>
              <a:rPr lang="en-US" sz="1400" b="1" dirty="0">
                <a:solidFill>
                  <a:schemeClr val="bg1"/>
                </a:solidFill>
                <a:latin typeface="Courier New" pitchFamily="49" charset="0"/>
              </a:rPr>
              <a:t>*WRLS PH2*</a:t>
            </a:r>
          </a:p>
          <a:p>
            <a:pPr eaLnBrk="0" hangingPunct="0">
              <a:spcBef>
                <a:spcPct val="0"/>
              </a:spcBef>
            </a:pPr>
            <a:r>
              <a:rPr lang="en-US" sz="1400" b="1" dirty="0">
                <a:solidFill>
                  <a:schemeClr val="bg1"/>
                </a:solidFill>
                <a:latin typeface="Courier New" pitchFamily="49" charset="0"/>
              </a:rPr>
              <a:t>609-789-2345 09:21:14  02-08-05</a:t>
            </a:r>
          </a:p>
          <a:p>
            <a:pPr eaLnBrk="0" hangingPunct="0">
              <a:spcBef>
                <a:spcPct val="0"/>
              </a:spcBef>
            </a:pPr>
            <a:r>
              <a:rPr lang="en-US" sz="1400" b="1" dirty="0">
                <a:solidFill>
                  <a:schemeClr val="bg1"/>
                </a:solidFill>
                <a:latin typeface="Courier New" pitchFamily="49" charset="0"/>
              </a:rPr>
              <a:t>VERIZON WIRELESS</a:t>
            </a:r>
          </a:p>
          <a:p>
            <a:pPr eaLnBrk="0" hangingPunct="0">
              <a:spcBef>
                <a:spcPct val="0"/>
              </a:spcBef>
            </a:pPr>
            <a:r>
              <a:rPr lang="en-US" sz="1400" b="1" dirty="0">
                <a:solidFill>
                  <a:schemeClr val="bg1"/>
                </a:solidFill>
                <a:latin typeface="Courier New" pitchFamily="49" charset="0"/>
              </a:rPr>
              <a:t>0000000088       DENNISVILLE</a:t>
            </a:r>
          </a:p>
          <a:p>
            <a:pPr eaLnBrk="0" hangingPunct="0">
              <a:spcBef>
                <a:spcPct val="0"/>
              </a:spcBef>
            </a:pPr>
            <a:r>
              <a:rPr lang="en-US" sz="1400" b="1" dirty="0">
                <a:solidFill>
                  <a:schemeClr val="bg1"/>
                </a:solidFill>
                <a:latin typeface="Courier New" pitchFamily="49" charset="0"/>
              </a:rPr>
              <a:t>                    RD       NE</a:t>
            </a:r>
          </a:p>
          <a:p>
            <a:pPr eaLnBrk="0" hangingPunct="0">
              <a:spcBef>
                <a:spcPct val="0"/>
              </a:spcBef>
            </a:pPr>
            <a:r>
              <a:rPr lang="en-US" sz="1400" b="1" dirty="0">
                <a:solidFill>
                  <a:schemeClr val="bg1"/>
                </a:solidFill>
                <a:latin typeface="Courier New" pitchFamily="49" charset="0"/>
              </a:rPr>
              <a:t>RADIUS 05 MILES</a:t>
            </a:r>
          </a:p>
          <a:p>
            <a:pPr eaLnBrk="0" hangingPunct="0">
              <a:spcBef>
                <a:spcPct val="0"/>
              </a:spcBef>
            </a:pPr>
            <a:r>
              <a:rPr lang="en-US" sz="1400" b="1" dirty="0">
                <a:solidFill>
                  <a:schemeClr val="bg1"/>
                </a:solidFill>
                <a:latin typeface="Courier New" pitchFamily="49" charset="0"/>
              </a:rPr>
              <a:t>MIDDLE TWP                    XX</a:t>
            </a:r>
          </a:p>
          <a:p>
            <a:pPr eaLnBrk="0" hangingPunct="0">
              <a:spcBef>
                <a:spcPct val="0"/>
              </a:spcBef>
            </a:pPr>
            <a:r>
              <a:rPr lang="en-US" sz="1400" b="1" dirty="0">
                <a:solidFill>
                  <a:schemeClr val="bg1"/>
                </a:solidFill>
                <a:latin typeface="Courier New" pitchFamily="49" charset="0"/>
              </a:rPr>
              <a:t>+039.103440  –074.802620  +00000</a:t>
            </a:r>
          </a:p>
          <a:p>
            <a:pPr eaLnBrk="0" hangingPunct="0">
              <a:spcBef>
                <a:spcPct val="0"/>
              </a:spcBef>
            </a:pPr>
            <a:r>
              <a:rPr lang="en-US" sz="1400" b="1" dirty="0">
                <a:solidFill>
                  <a:schemeClr val="bg1"/>
                </a:solidFill>
                <a:latin typeface="Courier New" pitchFamily="49" charset="0"/>
              </a:rPr>
              <a:t>UNC: 0000150  90%           WPH2</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ESRD # 609-511-4000     ESN 5404</a:t>
            </a:r>
          </a:p>
          <a:p>
            <a:pPr eaLnBrk="0" hangingPunct="0">
              <a:spcBef>
                <a:spcPct val="0"/>
              </a:spcBef>
            </a:pPr>
            <a:r>
              <a:rPr lang="en-US" sz="1400" b="1" dirty="0">
                <a:solidFill>
                  <a:schemeClr val="bg1"/>
                </a:solidFill>
                <a:latin typeface="Courier New" pitchFamily="49" charset="0"/>
              </a:rPr>
              <a:t>NJSP OUD-SOUTH COMM 4</a:t>
            </a:r>
          </a:p>
          <a:p>
            <a:pPr eaLnBrk="0" hangingPunct="0">
              <a:spcBef>
                <a:spcPct val="0"/>
              </a:spcBef>
            </a:pPr>
            <a:r>
              <a:rPr lang="en-US" sz="1400" b="1" dirty="0">
                <a:solidFill>
                  <a:schemeClr val="bg1"/>
                </a:solidFill>
                <a:latin typeface="Courier New" pitchFamily="49" charset="0"/>
              </a:rPr>
              <a:t>F1=GS PKY BASS RVR 609  295-2031</a:t>
            </a:r>
          </a:p>
          <a:p>
            <a:pPr eaLnBrk="0" hangingPunct="0">
              <a:spcBef>
                <a:spcPct val="0"/>
              </a:spcBef>
            </a:pPr>
            <a:r>
              <a:rPr lang="en-US" sz="1400" b="1" dirty="0">
                <a:solidFill>
                  <a:schemeClr val="bg1"/>
                </a:solidFill>
                <a:latin typeface="Courier New" pitchFamily="49" charset="0"/>
              </a:rPr>
              <a:t>F2=MIDDLE TWP PSAP 609  465-8700</a:t>
            </a:r>
          </a:p>
          <a:p>
            <a:pPr eaLnBrk="0" hangingPunct="0">
              <a:spcBef>
                <a:spcPct val="0"/>
              </a:spcBef>
            </a:pPr>
            <a:r>
              <a:rPr lang="en-US" sz="1400" b="1" dirty="0">
                <a:solidFill>
                  <a:schemeClr val="bg1"/>
                </a:solidFill>
                <a:latin typeface="Courier New" pitchFamily="49" charset="0"/>
              </a:rPr>
              <a:t>F3=LOWER TWP PSAP 609   886-2711</a:t>
            </a:r>
          </a:p>
          <a:p>
            <a:pPr eaLnBrk="0" hangingPunct="0">
              <a:spcBef>
                <a:spcPct val="0"/>
              </a:spcBef>
            </a:pPr>
            <a:r>
              <a:rPr lang="en-US" sz="1400" b="1" dirty="0">
                <a:solidFill>
                  <a:schemeClr val="bg1"/>
                </a:solidFill>
                <a:latin typeface="Courier New" pitchFamily="49" charset="0"/>
              </a:rPr>
              <a:t>	             LEC VRZWL</a:t>
            </a:r>
            <a:endParaRPr lang="en-US" dirty="0">
              <a:solidFill>
                <a:schemeClr val="bg1"/>
              </a:solidFill>
              <a:latin typeface="Courier New" pitchFamily="49" charset="0"/>
            </a:endParaRPr>
          </a:p>
        </p:txBody>
      </p:sp>
      <p:sp>
        <p:nvSpPr>
          <p:cNvPr id="4" name="Rectangle 3"/>
          <p:cNvSpPr/>
          <p:nvPr/>
        </p:nvSpPr>
        <p:spPr>
          <a:xfrm>
            <a:off x="5181600" y="1752600"/>
            <a:ext cx="2590800" cy="91440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17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a:t>NJ 9-1-1 – </a:t>
            </a:r>
            <a:br>
              <a:rPr lang="en-US" altLang="en-US"/>
            </a:br>
            <a:r>
              <a:rPr lang="en-US" altLang="en-US"/>
              <a:t>Special Features</a:t>
            </a:r>
          </a:p>
        </p:txBody>
      </p:sp>
      <p:sp>
        <p:nvSpPr>
          <p:cNvPr id="3" name="Content Placeholder 2"/>
          <p:cNvSpPr>
            <a:spLocks noGrp="1"/>
          </p:cNvSpPr>
          <p:nvPr>
            <p:ph idx="1"/>
          </p:nvPr>
        </p:nvSpPr>
        <p:spPr>
          <a:xfrm>
            <a:off x="457200" y="1600200"/>
            <a:ext cx="7772400" cy="4525963"/>
          </a:xfrm>
        </p:spPr>
        <p:txBody>
          <a:bodyPr>
            <a:normAutofit/>
          </a:bodyPr>
          <a:lstStyle/>
          <a:p>
            <a:r>
              <a:rPr lang="en-US" altLang="en-US" dirty="0"/>
              <a:t>Fixed transfers</a:t>
            </a:r>
          </a:p>
          <a:p>
            <a:pPr lvl="1"/>
            <a:r>
              <a:rPr lang="en-US" altLang="en-US" dirty="0"/>
              <a:t>Do not change based upon the ESN</a:t>
            </a:r>
          </a:p>
          <a:p>
            <a:pPr lvl="1"/>
            <a:r>
              <a:rPr lang="en-US" altLang="en-US" dirty="0"/>
              <a:t>PSAPs may have designated fixed transfers to facilitate call transfers to nearby PSAPs and PSDPs</a:t>
            </a:r>
          </a:p>
          <a:p>
            <a:pPr lvl="1"/>
            <a:r>
              <a:rPr lang="en-US" altLang="en-US" dirty="0"/>
              <a:t>NJ 9-1-1 Transfer Directory contains 9-1-1 network transfer numbers for all NJ PSAPs and PSDPs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a:t>NJ 9-1-1 – </a:t>
            </a:r>
            <a:br>
              <a:rPr lang="en-US" altLang="en-US"/>
            </a:br>
            <a:r>
              <a:rPr lang="en-US" altLang="en-US"/>
              <a:t>Special Features</a:t>
            </a:r>
          </a:p>
        </p:txBody>
      </p:sp>
      <p:sp>
        <p:nvSpPr>
          <p:cNvPr id="28675" name="Content Placeholder 2"/>
          <p:cNvSpPr>
            <a:spLocks noGrp="1"/>
          </p:cNvSpPr>
          <p:nvPr>
            <p:ph idx="1"/>
          </p:nvPr>
        </p:nvSpPr>
        <p:spPr/>
        <p:txBody>
          <a:bodyPr/>
          <a:lstStyle/>
          <a:p>
            <a:r>
              <a:rPr lang="en-US" altLang="en-US" dirty="0"/>
              <a:t>Fixed transfers</a:t>
            </a:r>
          </a:p>
          <a:p>
            <a:pPr lvl="1"/>
            <a:r>
              <a:rPr lang="en-US" altLang="en-US" dirty="0"/>
              <a:t>State required transfers:</a:t>
            </a:r>
          </a:p>
          <a:p>
            <a:pPr lvl="2"/>
            <a:r>
              <a:rPr lang="en-US" altLang="en-US" dirty="0"/>
              <a:t>Poison Control</a:t>
            </a:r>
          </a:p>
          <a:p>
            <a:pPr lvl="2"/>
            <a:r>
              <a:rPr lang="en-US" altLang="en-US" dirty="0"/>
              <a:t>Redundant Call</a:t>
            </a:r>
          </a:p>
          <a:p>
            <a:pPr lvl="2"/>
            <a:r>
              <a:rPr lang="en-US" altLang="en-US" dirty="0"/>
              <a:t>Non Emergency Call</a:t>
            </a:r>
          </a:p>
          <a:p>
            <a:pPr lvl="1">
              <a:buFontTx/>
              <a:buNone/>
            </a:pPr>
            <a:r>
              <a:rPr lang="en-US" altLang="en-US" i="1" dirty="0"/>
              <a:t>Follow agency SOPs on the use of</a:t>
            </a:r>
          </a:p>
          <a:p>
            <a:pPr lvl="1">
              <a:buFontTx/>
              <a:buNone/>
            </a:pPr>
            <a:r>
              <a:rPr lang="en-US" altLang="en-US" i="1" dirty="0"/>
              <a:t>Redundant or Non Emergency Call </a:t>
            </a:r>
          </a:p>
          <a:p>
            <a:pPr lvl="1">
              <a:buFontTx/>
              <a:buNone/>
            </a:pPr>
            <a:r>
              <a:rPr lang="en-US" altLang="en-US" i="1" dirty="0"/>
              <a:t>transfers</a:t>
            </a:r>
          </a:p>
        </p:txBody>
      </p:sp>
      <p:sp>
        <p:nvSpPr>
          <p:cNvPr id="4" name="AutoShape 113">
            <a:hlinkClick r:id="" action="ppaction://noaction" highlightClick="1"/>
          </p:cNvPr>
          <p:cNvSpPr>
            <a:spLocks noChangeArrowheads="1"/>
          </p:cNvSpPr>
          <p:nvPr/>
        </p:nvSpPr>
        <p:spPr bwMode="auto">
          <a:xfrm>
            <a:off x="6515100" y="16330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latin typeface="Times New Roman" charset="0"/>
              </a:rPr>
              <a:t>F-1</a:t>
            </a:r>
          </a:p>
          <a:p>
            <a:pPr algn="ctr">
              <a:defRPr/>
            </a:pPr>
            <a:r>
              <a:rPr lang="en-US" sz="1200">
                <a:solidFill>
                  <a:schemeClr val="bg1"/>
                </a:solidFill>
                <a:effectLst>
                  <a:outerShdw blurRad="38100" dist="38100" dir="2700000" algn="tl">
                    <a:srgbClr val="000000"/>
                  </a:outerShdw>
                </a:effectLst>
                <a:latin typeface="Times New Roman" charset="0"/>
              </a:rPr>
              <a:t>Police</a:t>
            </a:r>
          </a:p>
        </p:txBody>
      </p:sp>
      <p:sp>
        <p:nvSpPr>
          <p:cNvPr id="5" name="AutoShape 114">
            <a:hlinkClick r:id="" action="ppaction://noaction" highlightClick="1"/>
          </p:cNvPr>
          <p:cNvSpPr>
            <a:spLocks noChangeArrowheads="1"/>
          </p:cNvSpPr>
          <p:nvPr/>
        </p:nvSpPr>
        <p:spPr bwMode="auto">
          <a:xfrm>
            <a:off x="7200900" y="16330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solidFill>
              <a:schemeClr val="tx1"/>
            </a:solidFill>
            <a:miter lim="800000"/>
            <a:headEnd/>
            <a:tailEnd/>
          </a:ln>
          <a:effectLst/>
        </p:spPr>
        <p:txBody>
          <a:bodyPr wrap="none" anchor="ctr"/>
          <a:lstStyle/>
          <a:p>
            <a:pPr algn="ctr">
              <a:defRPr/>
            </a:pPr>
            <a:r>
              <a:rPr lang="en-US" dirty="0">
                <a:solidFill>
                  <a:schemeClr val="bg1"/>
                </a:solidFill>
                <a:effectLst>
                  <a:outerShdw blurRad="38100" dist="38100" dir="2700000" algn="tl">
                    <a:srgbClr val="000000"/>
                  </a:outerShdw>
                </a:effectLst>
                <a:latin typeface="Times New Roman" charset="0"/>
              </a:rPr>
              <a:t>F-2</a:t>
            </a:r>
          </a:p>
          <a:p>
            <a:pPr algn="ctr">
              <a:defRPr/>
            </a:pPr>
            <a:r>
              <a:rPr lang="en-US" sz="1200" dirty="0">
                <a:solidFill>
                  <a:schemeClr val="bg1"/>
                </a:solidFill>
                <a:effectLst>
                  <a:outerShdw blurRad="38100" dist="38100" dir="2700000" algn="tl">
                    <a:srgbClr val="000000"/>
                  </a:outerShdw>
                </a:effectLst>
                <a:latin typeface="Times New Roman" charset="0"/>
              </a:rPr>
              <a:t>Fire</a:t>
            </a:r>
          </a:p>
        </p:txBody>
      </p:sp>
      <p:sp>
        <p:nvSpPr>
          <p:cNvPr id="6" name="AutoShape 115">
            <a:hlinkClick r:id="" action="ppaction://noaction" highlightClick="1"/>
          </p:cNvPr>
          <p:cNvSpPr>
            <a:spLocks noChangeArrowheads="1"/>
          </p:cNvSpPr>
          <p:nvPr/>
        </p:nvSpPr>
        <p:spPr bwMode="auto">
          <a:xfrm>
            <a:off x="7886700" y="16330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solidFill>
              <a:schemeClr val="tx1"/>
            </a:solid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latin typeface="Times New Roman" charset="0"/>
              </a:rPr>
              <a:t>F-3</a:t>
            </a:r>
          </a:p>
          <a:p>
            <a:pPr algn="ctr">
              <a:defRPr/>
            </a:pPr>
            <a:r>
              <a:rPr lang="en-US" sz="1200">
                <a:solidFill>
                  <a:schemeClr val="bg1"/>
                </a:solidFill>
                <a:effectLst>
                  <a:outerShdw blurRad="38100" dist="38100" dir="2700000" algn="tl">
                    <a:srgbClr val="000000"/>
                  </a:outerShdw>
                </a:effectLst>
                <a:latin typeface="Times New Roman" charset="0"/>
              </a:rPr>
              <a:t>EMS</a:t>
            </a:r>
          </a:p>
        </p:txBody>
      </p:sp>
      <p:sp>
        <p:nvSpPr>
          <p:cNvPr id="7" name="AutoShape 137">
            <a:hlinkClick r:id="" action="ppaction://noaction" highlightClick="1"/>
          </p:cNvPr>
          <p:cNvSpPr>
            <a:spLocks noChangeArrowheads="1"/>
          </p:cNvSpPr>
          <p:nvPr/>
        </p:nvSpPr>
        <p:spPr bwMode="auto">
          <a:xfrm>
            <a:off x="6515100" y="24712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dirty="0">
                <a:solidFill>
                  <a:schemeClr val="bg1"/>
                </a:solidFill>
                <a:effectLst>
                  <a:outerShdw blurRad="38100" dist="38100" dir="2700000" algn="tl">
                    <a:srgbClr val="000000"/>
                  </a:outerShdw>
                </a:effectLst>
                <a:latin typeface="Times New Roman" charset="0"/>
              </a:rPr>
              <a:t>F-4</a:t>
            </a:r>
          </a:p>
          <a:p>
            <a:pPr algn="ctr">
              <a:defRPr/>
            </a:pPr>
            <a:endParaRPr lang="en-US" sz="1200" dirty="0">
              <a:solidFill>
                <a:schemeClr val="bg1"/>
              </a:solidFill>
              <a:effectLst>
                <a:outerShdw blurRad="38100" dist="38100" dir="2700000" algn="tl">
                  <a:srgbClr val="000000"/>
                </a:outerShdw>
              </a:effectLst>
              <a:latin typeface="Times New Roman" charset="0"/>
            </a:endParaRPr>
          </a:p>
        </p:txBody>
      </p:sp>
      <p:sp>
        <p:nvSpPr>
          <p:cNvPr id="8" name="AutoShape 138">
            <a:hlinkClick r:id="" action="ppaction://noaction" highlightClick="1">
              <a:snd r:embed="rId3" name="Poison Control.wav"/>
            </a:hlinkClick>
          </p:cNvPr>
          <p:cNvSpPr>
            <a:spLocks noChangeArrowheads="1"/>
          </p:cNvSpPr>
          <p:nvPr/>
        </p:nvSpPr>
        <p:spPr bwMode="auto">
          <a:xfrm>
            <a:off x="7200900" y="24712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a:solidFill>
                  <a:schemeClr val="bg1"/>
                </a:solidFill>
                <a:effectLst>
                  <a:outerShdw blurRad="38100" dist="38100" dir="2700000" algn="tl">
                    <a:srgbClr val="000000"/>
                  </a:outerShdw>
                </a:effectLst>
                <a:latin typeface="Times New Roman" charset="0"/>
              </a:rPr>
              <a:t>F-5</a:t>
            </a:r>
          </a:p>
          <a:p>
            <a:pPr algn="ctr">
              <a:defRPr/>
            </a:pPr>
            <a:r>
              <a:rPr lang="en-US" sz="1200">
                <a:solidFill>
                  <a:schemeClr val="bg1"/>
                </a:solidFill>
                <a:effectLst>
                  <a:outerShdw blurRad="38100" dist="38100" dir="2700000" algn="tl">
                    <a:srgbClr val="000000"/>
                  </a:outerShdw>
                </a:effectLst>
                <a:latin typeface="Times New Roman" charset="0"/>
              </a:rPr>
              <a:t>Poison</a:t>
            </a:r>
          </a:p>
        </p:txBody>
      </p:sp>
      <p:sp>
        <p:nvSpPr>
          <p:cNvPr id="9" name="AutoShape 139">
            <a:hlinkClick r:id="" action="ppaction://noaction" highlightClick="1"/>
          </p:cNvPr>
          <p:cNvSpPr>
            <a:spLocks noChangeArrowheads="1"/>
          </p:cNvSpPr>
          <p:nvPr/>
        </p:nvSpPr>
        <p:spPr bwMode="auto">
          <a:xfrm>
            <a:off x="7886700" y="24712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a:defRPr/>
            </a:pPr>
            <a:r>
              <a:rPr lang="en-US" dirty="0">
                <a:solidFill>
                  <a:schemeClr val="bg1"/>
                </a:solidFill>
                <a:effectLst>
                  <a:outerShdw blurRad="38100" dist="38100" dir="2700000" algn="tl">
                    <a:srgbClr val="000000"/>
                  </a:outerShdw>
                </a:effectLst>
                <a:latin typeface="Times New Roman" charset="0"/>
              </a:rPr>
              <a:t>F-6</a:t>
            </a:r>
          </a:p>
          <a:p>
            <a:pPr algn="ctr">
              <a:defRPr/>
            </a:pPr>
            <a:endParaRPr lang="en-US" sz="1200" dirty="0">
              <a:solidFill>
                <a:schemeClr val="bg1"/>
              </a:solidFill>
              <a:effectLst>
                <a:outerShdw blurRad="38100" dist="38100" dir="2700000" algn="tl">
                  <a:srgbClr val="000000"/>
                </a:outerShdw>
              </a:effectLst>
              <a:latin typeface="Times New Roman" charset="0"/>
            </a:endParaRPr>
          </a:p>
        </p:txBody>
      </p:sp>
      <p:sp>
        <p:nvSpPr>
          <p:cNvPr id="10" name="AutoShape 140">
            <a:hlinkClick r:id="" action="ppaction://noaction" highlightClick="1">
              <a:snd r:embed="rId4" name="Redundant.wav"/>
            </a:hlinkClick>
          </p:cNvPr>
          <p:cNvSpPr>
            <a:spLocks noChangeArrowheads="1"/>
          </p:cNvSpPr>
          <p:nvPr/>
        </p:nvSpPr>
        <p:spPr bwMode="auto">
          <a:xfrm>
            <a:off x="6515100" y="33094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eaLnBrk="0" hangingPunct="0">
              <a:spcBef>
                <a:spcPct val="0"/>
              </a:spcBef>
              <a:defRPr/>
            </a:pPr>
            <a:r>
              <a:rPr lang="en-US" dirty="0">
                <a:solidFill>
                  <a:schemeClr val="bg1"/>
                </a:solidFill>
                <a:effectLst>
                  <a:outerShdw blurRad="38100" dist="38100" dir="2700000" algn="tl">
                    <a:srgbClr val="000000"/>
                  </a:outerShdw>
                </a:effectLst>
                <a:latin typeface="Times New Roman" charset="0"/>
              </a:rPr>
              <a:t>F-7</a:t>
            </a:r>
          </a:p>
          <a:p>
            <a:pPr algn="ctr" eaLnBrk="0" hangingPunct="0">
              <a:spcBef>
                <a:spcPct val="0"/>
              </a:spcBef>
              <a:defRPr/>
            </a:pPr>
            <a:r>
              <a:rPr lang="en-US" sz="1200" dirty="0" err="1">
                <a:solidFill>
                  <a:schemeClr val="bg1"/>
                </a:solidFill>
                <a:effectLst>
                  <a:outerShdw blurRad="38100" dist="38100" dir="2700000" algn="tl">
                    <a:srgbClr val="000000"/>
                  </a:outerShdw>
                </a:effectLst>
                <a:latin typeface="Times New Roman" charset="0"/>
              </a:rPr>
              <a:t>Redun</a:t>
            </a:r>
            <a:endParaRPr lang="en-US" sz="1200" dirty="0">
              <a:solidFill>
                <a:schemeClr val="bg1"/>
              </a:solidFill>
              <a:effectLst>
                <a:outerShdw blurRad="38100" dist="38100" dir="2700000" algn="tl">
                  <a:srgbClr val="000000"/>
                </a:outerShdw>
              </a:effectLst>
              <a:latin typeface="Times New Roman" charset="0"/>
            </a:endParaRPr>
          </a:p>
        </p:txBody>
      </p:sp>
      <p:sp>
        <p:nvSpPr>
          <p:cNvPr id="11" name="AutoShape 141">
            <a:hlinkClick r:id="" action="ppaction://noaction" highlightClick="1">
              <a:snd r:embed="rId5" name="Non emergency.wav"/>
            </a:hlinkClick>
          </p:cNvPr>
          <p:cNvSpPr>
            <a:spLocks noChangeArrowheads="1"/>
          </p:cNvSpPr>
          <p:nvPr/>
        </p:nvSpPr>
        <p:spPr bwMode="auto">
          <a:xfrm>
            <a:off x="7200900" y="33094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eaLnBrk="0" hangingPunct="0">
              <a:spcBef>
                <a:spcPct val="0"/>
              </a:spcBef>
              <a:defRPr/>
            </a:pPr>
            <a:r>
              <a:rPr lang="en-US" dirty="0">
                <a:solidFill>
                  <a:schemeClr val="bg1"/>
                </a:solidFill>
                <a:effectLst>
                  <a:outerShdw blurRad="38100" dist="38100" dir="2700000" algn="tl">
                    <a:srgbClr val="000000"/>
                  </a:outerShdw>
                </a:effectLst>
                <a:latin typeface="Times New Roman" charset="0"/>
              </a:rPr>
              <a:t>F-8</a:t>
            </a:r>
          </a:p>
          <a:p>
            <a:pPr algn="ctr" eaLnBrk="0" hangingPunct="0">
              <a:spcBef>
                <a:spcPct val="0"/>
              </a:spcBef>
              <a:defRPr/>
            </a:pPr>
            <a:r>
              <a:rPr lang="en-US" sz="1200" dirty="0">
                <a:solidFill>
                  <a:schemeClr val="bg1"/>
                </a:solidFill>
                <a:effectLst>
                  <a:outerShdw blurRad="38100" dist="38100" dir="2700000" algn="tl">
                    <a:srgbClr val="000000"/>
                  </a:outerShdw>
                </a:effectLst>
                <a:latin typeface="Times New Roman" charset="0"/>
              </a:rPr>
              <a:t>Non-</a:t>
            </a:r>
            <a:r>
              <a:rPr lang="en-US" sz="1200" dirty="0" err="1">
                <a:solidFill>
                  <a:schemeClr val="bg1"/>
                </a:solidFill>
                <a:effectLst>
                  <a:outerShdw blurRad="38100" dist="38100" dir="2700000" algn="tl">
                    <a:srgbClr val="000000"/>
                  </a:outerShdw>
                </a:effectLst>
                <a:latin typeface="Times New Roman" charset="0"/>
              </a:rPr>
              <a:t>Em</a:t>
            </a:r>
            <a:endParaRPr lang="en-US" sz="1200" dirty="0">
              <a:solidFill>
                <a:schemeClr val="bg1"/>
              </a:solidFill>
              <a:effectLst>
                <a:outerShdw blurRad="38100" dist="38100" dir="2700000" algn="tl">
                  <a:srgbClr val="000000"/>
                </a:outerShdw>
              </a:effectLst>
              <a:latin typeface="Times New Roman" charset="0"/>
            </a:endParaRPr>
          </a:p>
        </p:txBody>
      </p:sp>
      <p:sp>
        <p:nvSpPr>
          <p:cNvPr id="12" name="AutoShape 142">
            <a:hlinkClick r:id="" action="ppaction://noaction" highlightClick="1"/>
          </p:cNvPr>
          <p:cNvSpPr>
            <a:spLocks noChangeArrowheads="1"/>
          </p:cNvSpPr>
          <p:nvPr/>
        </p:nvSpPr>
        <p:spPr bwMode="auto">
          <a:xfrm>
            <a:off x="7886700" y="3309457"/>
            <a:ext cx="609600" cy="762000"/>
          </a:xfrm>
          <a:prstGeom prst="actionButtonBlank">
            <a:avLst/>
          </a:prstGeom>
          <a:gradFill rotWithShape="0">
            <a:gsLst>
              <a:gs pos="0">
                <a:schemeClr val="tx1"/>
              </a:gs>
              <a:gs pos="100000">
                <a:srgbClr val="FFFF00">
                  <a:gamma/>
                  <a:shade val="46275"/>
                  <a:invGamma/>
                </a:srgbClr>
              </a:gs>
            </a:gsLst>
            <a:path path="rect">
              <a:fillToRect l="100000" t="100000"/>
            </a:path>
          </a:gradFill>
          <a:ln w="9525">
            <a:noFill/>
            <a:miter lim="800000"/>
            <a:headEnd/>
            <a:tailEnd/>
          </a:ln>
          <a:effectLst/>
        </p:spPr>
        <p:txBody>
          <a:bodyPr wrap="none" anchor="ctr"/>
          <a:lstStyle/>
          <a:p>
            <a:pPr algn="ctr" eaLnBrk="0" hangingPunct="0">
              <a:spcBef>
                <a:spcPct val="0"/>
              </a:spcBef>
              <a:defRPr/>
            </a:pPr>
            <a:r>
              <a:rPr lang="en-US" dirty="0">
                <a:solidFill>
                  <a:schemeClr val="bg1"/>
                </a:solidFill>
                <a:effectLst>
                  <a:outerShdw blurRad="38100" dist="38100" dir="2700000" algn="tl">
                    <a:srgbClr val="000000"/>
                  </a:outerShdw>
                </a:effectLst>
                <a:latin typeface="Times New Roman" charset="0"/>
              </a:rPr>
              <a:t>F-9</a:t>
            </a:r>
          </a:p>
          <a:p>
            <a:pPr algn="ctr" eaLnBrk="0" hangingPunct="0">
              <a:spcBef>
                <a:spcPct val="0"/>
              </a:spcBef>
              <a:defRPr/>
            </a:pPr>
            <a:endParaRPr lang="en-US" sz="1200" dirty="0">
              <a:solidFill>
                <a:schemeClr val="bg1"/>
              </a:solidFill>
              <a:effectLst>
                <a:outerShdw blurRad="38100" dist="38100" dir="2700000" algn="tl">
                  <a:srgbClr val="000000"/>
                </a:outerShdw>
              </a:effectLst>
              <a:latin typeface="Times New Roman" charset="0"/>
            </a:endParaRPr>
          </a:p>
        </p:txBody>
      </p:sp>
      <p:sp>
        <p:nvSpPr>
          <p:cNvPr id="13" name="Rectangle 12"/>
          <p:cNvSpPr/>
          <p:nvPr/>
        </p:nvSpPr>
        <p:spPr>
          <a:xfrm>
            <a:off x="6400800" y="3232558"/>
            <a:ext cx="1447800" cy="914400"/>
          </a:xfrm>
          <a:prstGeom prst="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162800" y="2362200"/>
            <a:ext cx="685800" cy="858823"/>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a:t>NJ 9-1-1 – </a:t>
            </a:r>
            <a:br>
              <a:rPr lang="en-US" altLang="en-US"/>
            </a:br>
            <a:r>
              <a:rPr lang="en-US" altLang="en-US"/>
              <a:t>Special Features</a:t>
            </a:r>
          </a:p>
        </p:txBody>
      </p:sp>
      <p:sp>
        <p:nvSpPr>
          <p:cNvPr id="3" name="Content Placeholder 2"/>
          <p:cNvSpPr>
            <a:spLocks noGrp="1"/>
          </p:cNvSpPr>
          <p:nvPr>
            <p:ph idx="1"/>
          </p:nvPr>
        </p:nvSpPr>
        <p:spPr/>
        <p:txBody>
          <a:bodyPr/>
          <a:lstStyle/>
          <a:p>
            <a:r>
              <a:rPr lang="en-US" altLang="en-US" sz="2400" dirty="0"/>
              <a:t>PSAP to PSAP transfers</a:t>
            </a:r>
          </a:p>
          <a:p>
            <a:pPr lvl="1"/>
            <a:r>
              <a:rPr lang="en-US" altLang="en-US" sz="2400" dirty="0"/>
              <a:t>Allows transfer of caller along with ALI data </a:t>
            </a:r>
          </a:p>
          <a:p>
            <a:pPr lvl="1"/>
            <a:r>
              <a:rPr lang="en-US" altLang="en-US" sz="2400" dirty="0"/>
              <a:t>Process:</a:t>
            </a:r>
          </a:p>
          <a:p>
            <a:pPr lvl="2"/>
            <a:r>
              <a:rPr lang="en-US" altLang="en-US" sz="2000" dirty="0"/>
              <a:t>Advise caller they are being transferred</a:t>
            </a:r>
          </a:p>
          <a:p>
            <a:pPr lvl="2"/>
            <a:r>
              <a:rPr lang="en-US" altLang="en-US" sz="2000" dirty="0"/>
              <a:t>Locate 10-digit transfer number</a:t>
            </a:r>
          </a:p>
          <a:p>
            <a:pPr lvl="2"/>
            <a:r>
              <a:rPr lang="en-US" altLang="en-US" sz="2000" dirty="0"/>
              <a:t>Access 9-1-1 network dial tone</a:t>
            </a:r>
          </a:p>
          <a:p>
            <a:pPr lvl="2"/>
            <a:r>
              <a:rPr lang="en-US" altLang="en-US" sz="2000" dirty="0"/>
              <a:t>Dial the 10-digit transfer number</a:t>
            </a:r>
          </a:p>
          <a:p>
            <a:pPr lvl="2"/>
            <a:r>
              <a:rPr lang="en-US" altLang="en-US" sz="2000" dirty="0"/>
              <a:t>When answered at other PSAP/PSDP verify that appropriate transfer has been made</a:t>
            </a:r>
          </a:p>
          <a:p>
            <a:pPr lvl="2"/>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a:t>NJ 9-1-1 – </a:t>
            </a:r>
            <a:br>
              <a:rPr lang="en-US" altLang="en-US"/>
            </a:br>
            <a:r>
              <a:rPr lang="en-US" altLang="en-US"/>
              <a:t>Special Features</a:t>
            </a:r>
          </a:p>
        </p:txBody>
      </p:sp>
      <p:sp>
        <p:nvSpPr>
          <p:cNvPr id="3" name="Content Placeholder 2"/>
          <p:cNvSpPr>
            <a:spLocks noGrp="1"/>
          </p:cNvSpPr>
          <p:nvPr>
            <p:ph idx="1"/>
          </p:nvPr>
        </p:nvSpPr>
        <p:spPr/>
        <p:txBody>
          <a:bodyPr/>
          <a:lstStyle/>
          <a:p>
            <a:r>
              <a:rPr lang="en-US" altLang="en-US"/>
              <a:t>Alternate Routing</a:t>
            </a:r>
          </a:p>
          <a:p>
            <a:pPr lvl="1"/>
            <a:r>
              <a:rPr lang="en-US" altLang="en-US"/>
              <a:t>Ability to direct calls to alternate PSAPs in the event of equipment malfunction or call overflow</a:t>
            </a:r>
          </a:p>
          <a:p>
            <a:pPr lvl="1"/>
            <a:r>
              <a:rPr lang="en-US" altLang="en-US"/>
              <a:t>9-1-1 network is programmed to overflow calls after a pre-determined number of rings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Special Features</a:t>
            </a:r>
          </a:p>
        </p:txBody>
      </p:sp>
      <p:sp>
        <p:nvSpPr>
          <p:cNvPr id="3" name="Content Placeholder 2"/>
          <p:cNvSpPr>
            <a:spLocks noGrp="1"/>
          </p:cNvSpPr>
          <p:nvPr>
            <p:ph type="subTitle" idx="1"/>
          </p:nvPr>
        </p:nvSpPr>
        <p:spPr>
          <a:xfrm>
            <a:off x="1600200" y="2099866"/>
            <a:ext cx="6400800" cy="3691334"/>
          </a:xfrm>
        </p:spPr>
        <p:txBody>
          <a:bodyPr>
            <a:normAutofit/>
          </a:bodyPr>
          <a:lstStyle/>
          <a:p>
            <a:pPr marL="457200" indent="-457200" algn="l">
              <a:buFont typeface="Arial" panose="020B0604020202020204" pitchFamily="34" charset="0"/>
              <a:buChar char="•"/>
            </a:pPr>
            <a:r>
              <a:rPr lang="en-US" altLang="en-US" i="1" dirty="0"/>
              <a:t>When a 9-1-1 call overflows to another PSAP why are the selective transfers important?</a:t>
            </a:r>
          </a:p>
          <a:p>
            <a:pPr marL="457200" indent="-457200" algn="l">
              <a:buFont typeface="Arial" panose="020B0604020202020204" pitchFamily="34" charset="0"/>
              <a:buChar char="•"/>
            </a:pPr>
            <a:r>
              <a:rPr lang="en-US" altLang="en-US" i="1" dirty="0"/>
              <a:t>How can a PSAP transfer a call to a PSAP that is not on the ALI screen?</a:t>
            </a:r>
          </a:p>
          <a:p>
            <a:pPr marL="457200" indent="-457200" algn="l">
              <a:buFont typeface="Arial" panose="020B0604020202020204" pitchFamily="34" charset="0"/>
              <a:buChar char="•"/>
            </a:pPr>
            <a:endParaRPr lang="en-US" altLang="en-US" i="1" dirty="0"/>
          </a:p>
          <a:p>
            <a:pPr lvl="1"/>
            <a:endParaRPr lang="en-US" altLang="en-US" i="1" dirty="0"/>
          </a:p>
          <a:p>
            <a:pPr lvl="1">
              <a:buFontTx/>
              <a:buNone/>
            </a:pPr>
            <a:endParaRPr lang="en-US" altLang="en-US" i="1" dirty="0"/>
          </a:p>
          <a:p>
            <a:pPr lvl="1"/>
            <a:endParaRPr lang="en-US" altLang="en-US" i="1" dirty="0"/>
          </a:p>
        </p:txBody>
      </p:sp>
      <p:pic>
        <p:nvPicPr>
          <p:cNvPr id="122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613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a:t>Equipment and Operational Standards</a:t>
            </a:r>
          </a:p>
        </p:txBody>
      </p:sp>
      <p:sp>
        <p:nvSpPr>
          <p:cNvPr id="31747" name="Content Placeholder 2"/>
          <p:cNvSpPr>
            <a:spLocks noGrp="1"/>
          </p:cNvSpPr>
          <p:nvPr>
            <p:ph idx="1"/>
          </p:nvPr>
        </p:nvSpPr>
        <p:spPr/>
        <p:txBody>
          <a:bodyPr/>
          <a:lstStyle/>
          <a:p>
            <a:r>
              <a:rPr lang="en-US" altLang="en-US"/>
              <a:t>Standards for PSAPs and PSDPs are established in the State of New Jersey 9-1-1 Regulations [N.J.A.C.17:24]</a:t>
            </a:r>
          </a:p>
        </p:txBody>
      </p:sp>
      <p:pic>
        <p:nvPicPr>
          <p:cNvPr id="31748" name="Picture 2" descr="C:\Documents and Settings\onvhueg\Local Settings\Temporary Internet Files\Content.IE5\8TV0Q4X2\MCj035170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93637">
            <a:off x="166688" y="3624396"/>
            <a:ext cx="15843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a:t>Equipment and Operational Standards</a:t>
            </a:r>
          </a:p>
        </p:txBody>
      </p:sp>
      <p:sp>
        <p:nvSpPr>
          <p:cNvPr id="3" name="Content Placeholder 2"/>
          <p:cNvSpPr>
            <a:spLocks noGrp="1"/>
          </p:cNvSpPr>
          <p:nvPr>
            <p:ph idx="1"/>
          </p:nvPr>
        </p:nvSpPr>
        <p:spPr>
          <a:xfrm>
            <a:off x="457200" y="1600200"/>
            <a:ext cx="4572000" cy="4525963"/>
          </a:xfrm>
        </p:spPr>
        <p:txBody>
          <a:bodyPr/>
          <a:lstStyle/>
          <a:p>
            <a:r>
              <a:rPr lang="en-US" altLang="en-US" dirty="0"/>
              <a:t>Call taker position equipment</a:t>
            </a:r>
          </a:p>
          <a:p>
            <a:pPr lvl="1"/>
            <a:r>
              <a:rPr lang="en-US" altLang="en-US" dirty="0"/>
              <a:t>9-1-1 terminal</a:t>
            </a:r>
          </a:p>
          <a:p>
            <a:pPr lvl="1"/>
            <a:r>
              <a:rPr lang="en-US" altLang="en-US" dirty="0"/>
              <a:t>Conference and transfer ability</a:t>
            </a:r>
          </a:p>
          <a:p>
            <a:pPr lvl="1"/>
            <a:r>
              <a:rPr lang="en-US" altLang="en-US" dirty="0"/>
              <a:t>ALI screen</a:t>
            </a:r>
          </a:p>
          <a:p>
            <a:pPr lvl="1"/>
            <a:r>
              <a:rPr lang="en-US" altLang="en-US" dirty="0"/>
              <a:t>Teletypewriter-TTY</a:t>
            </a:r>
          </a:p>
        </p:txBody>
      </p:sp>
      <p:pic>
        <p:nvPicPr>
          <p:cNvPr id="40962" name="Picture 2" descr="The VESTA Pallas in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35814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Donut 24"/>
          <p:cNvSpPr/>
          <p:nvPr/>
        </p:nvSpPr>
        <p:spPr bwMode="auto">
          <a:xfrm>
            <a:off x="5181600" y="1828800"/>
            <a:ext cx="3886200" cy="3276600"/>
          </a:xfrm>
          <a:prstGeom prst="donut">
            <a:avLst>
              <a:gd name="adj" fmla="val 8524"/>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6" name="Donut 25"/>
          <p:cNvSpPr/>
          <p:nvPr/>
        </p:nvSpPr>
        <p:spPr bwMode="auto">
          <a:xfrm>
            <a:off x="5867400" y="2286000"/>
            <a:ext cx="2362200" cy="2133600"/>
          </a:xfrm>
          <a:prstGeom prst="donut">
            <a:avLst>
              <a:gd name="adj" fmla="val 11442"/>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7" name="Donut 26"/>
          <p:cNvSpPr/>
          <p:nvPr/>
        </p:nvSpPr>
        <p:spPr bwMode="auto">
          <a:xfrm>
            <a:off x="7467600" y="2286000"/>
            <a:ext cx="1600200" cy="2057400"/>
          </a:xfrm>
          <a:prstGeom prst="donut">
            <a:avLst>
              <a:gd name="adj" fmla="val 10264"/>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8" name="Donut 27"/>
          <p:cNvSpPr/>
          <p:nvPr/>
        </p:nvSpPr>
        <p:spPr bwMode="auto">
          <a:xfrm>
            <a:off x="6019800" y="4191000"/>
            <a:ext cx="2819400" cy="1371600"/>
          </a:xfrm>
          <a:prstGeom prst="donut">
            <a:avLst>
              <a:gd name="adj" fmla="val 952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fade">
                                      <p:cBhvr>
                                        <p:cTn id="10" dur="1000"/>
                                        <p:tgtEl>
                                          <p:spTgt spid="40962"/>
                                        </p:tgtEl>
                                      </p:cBhvr>
                                    </p:animEffect>
                                    <p:anim calcmode="lin" valueType="num">
                                      <p:cBhvr>
                                        <p:cTn id="11" dur="1000" fill="hold"/>
                                        <p:tgtEl>
                                          <p:spTgt spid="40962"/>
                                        </p:tgtEl>
                                        <p:attrNameLst>
                                          <p:attrName>ppt_x</p:attrName>
                                        </p:attrNameLst>
                                      </p:cBhvr>
                                      <p:tavLst>
                                        <p:tav tm="0">
                                          <p:val>
                                            <p:strVal val="#ppt_x"/>
                                          </p:val>
                                        </p:tav>
                                        <p:tav tm="100000">
                                          <p:val>
                                            <p:strVal val="#ppt_x"/>
                                          </p:val>
                                        </p:tav>
                                      </p:tavLst>
                                    </p:anim>
                                    <p:anim calcmode="lin" valueType="num">
                                      <p:cBhvr>
                                        <p:cTn id="12" dur="1000" fill="hold"/>
                                        <p:tgtEl>
                                          <p:spTgt spid="40962"/>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 calcmode="lin" valueType="num">
                                      <p:cBhvr>
                                        <p:cTn id="22" dur="1000" fill="hold"/>
                                        <p:tgtEl>
                                          <p:spTgt spid="25"/>
                                        </p:tgtEl>
                                        <p:attrNameLst>
                                          <p:attrName>style.rotation</p:attrName>
                                        </p:attrNameLst>
                                      </p:cBhvr>
                                      <p:tavLst>
                                        <p:tav tm="0">
                                          <p:val>
                                            <p:fltVal val="90"/>
                                          </p:val>
                                        </p:tav>
                                        <p:tav tm="100000">
                                          <p:val>
                                            <p:fltVal val="0"/>
                                          </p:val>
                                        </p:tav>
                                      </p:tavLst>
                                    </p:anim>
                                    <p:animEffect transition="in" filter="fade">
                                      <p:cBhvr>
                                        <p:cTn id="23" dur="10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iterate type="lt">
                                    <p:tmPct val="0"/>
                                  </p:iterate>
                                  <p:childTnLst>
                                    <p:animEffect transition="out" filter="dissolve">
                                      <p:cBhvr>
                                        <p:cTn id="27" dur="2000"/>
                                        <p:tgtEl>
                                          <p:spTgt spid="25"/>
                                        </p:tgtEl>
                                      </p:cBhvr>
                                    </p:animEffect>
                                    <p:set>
                                      <p:cBhvr>
                                        <p:cTn id="28" dur="1" fill="hold">
                                          <p:stCondLst>
                                            <p:cond delay="1999"/>
                                          </p:stCondLst>
                                        </p:cTn>
                                        <p:tgtEl>
                                          <p:spTgt spid="2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xit" presetSubtype="0" fill="hold" nodeType="clickEffect">
                                  <p:stCondLst>
                                    <p:cond delay="0"/>
                                  </p:stCondLst>
                                  <p:iterate type="lt">
                                    <p:tmPct val="0"/>
                                  </p:iterate>
                                  <p:childTnLst>
                                    <p:animEffect transition="out" filter="dissolve">
                                      <p:cBhvr>
                                        <p:cTn id="43" dur="2000"/>
                                        <p:tgtEl>
                                          <p:spTgt spid="26"/>
                                        </p:tgtEl>
                                      </p:cBhvr>
                                    </p:animEffect>
                                    <p:set>
                                      <p:cBhvr>
                                        <p:cTn id="44" dur="1" fill="hold">
                                          <p:stCondLst>
                                            <p:cond delay="1999"/>
                                          </p:stCondLst>
                                        </p:cTn>
                                        <p:tgtEl>
                                          <p:spTgt spid="2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blinds(horizontal)">
                                      <p:cBhvr>
                                        <p:cTn id="49" dur="500"/>
                                        <p:tgtEl>
                                          <p:spTgt spid="3">
                                            <p:txEl>
                                              <p:pRg st="3" end="3"/>
                                            </p:txEl>
                                          </p:spTgt>
                                        </p:tgtEl>
                                      </p:cBhvr>
                                    </p:animEffect>
                                  </p:childTnLst>
                                </p:cTn>
                              </p:par>
                              <p:par>
                                <p:cTn id="50" presetID="31" presetClass="entr" presetSubtype="0" fill="hold" nodeType="withEffect">
                                  <p:stCondLst>
                                    <p:cond delay="0"/>
                                  </p:stCondLst>
                                  <p:iterate type="lt">
                                    <p:tmPct val="5000"/>
                                  </p:iterate>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ppt_w</p:attrName>
                                        </p:attrNameLst>
                                      </p:cBhvr>
                                      <p:tavLst>
                                        <p:tav tm="0">
                                          <p:val>
                                            <p:fltVal val="0"/>
                                          </p:val>
                                        </p:tav>
                                        <p:tav tm="100000">
                                          <p:val>
                                            <p:strVal val="#ppt_w"/>
                                          </p:val>
                                        </p:tav>
                                      </p:tavLst>
                                    </p:anim>
                                    <p:anim calcmode="lin" valueType="num">
                                      <p:cBhvr>
                                        <p:cTn id="53" dur="1000" fill="hold"/>
                                        <p:tgtEl>
                                          <p:spTgt spid="27"/>
                                        </p:tgtEl>
                                        <p:attrNameLst>
                                          <p:attrName>ppt_h</p:attrName>
                                        </p:attrNameLst>
                                      </p:cBhvr>
                                      <p:tavLst>
                                        <p:tav tm="0">
                                          <p:val>
                                            <p:fltVal val="0"/>
                                          </p:val>
                                        </p:tav>
                                        <p:tav tm="100000">
                                          <p:val>
                                            <p:strVal val="#ppt_h"/>
                                          </p:val>
                                        </p:tav>
                                      </p:tavLst>
                                    </p:anim>
                                    <p:anim calcmode="lin" valueType="num">
                                      <p:cBhvr>
                                        <p:cTn id="54" dur="1000" fill="hold"/>
                                        <p:tgtEl>
                                          <p:spTgt spid="27"/>
                                        </p:tgtEl>
                                        <p:attrNameLst>
                                          <p:attrName>style.rotation</p:attrName>
                                        </p:attrNameLst>
                                      </p:cBhvr>
                                      <p:tavLst>
                                        <p:tav tm="0">
                                          <p:val>
                                            <p:fltVal val="90"/>
                                          </p:val>
                                        </p:tav>
                                        <p:tav tm="100000">
                                          <p:val>
                                            <p:fltVal val="0"/>
                                          </p:val>
                                        </p:tav>
                                      </p:tavLst>
                                    </p:anim>
                                    <p:animEffect transition="in" filter="fade">
                                      <p:cBhvr>
                                        <p:cTn id="55" dur="1000"/>
                                        <p:tgtEl>
                                          <p:spTgt spid="2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xit" presetSubtype="0" fill="hold" nodeType="clickEffect">
                                  <p:stCondLst>
                                    <p:cond delay="0"/>
                                  </p:stCondLst>
                                  <p:iterate type="lt">
                                    <p:tmPct val="0"/>
                                  </p:iterate>
                                  <p:childTnLst>
                                    <p:animEffect transition="out" filter="dissolve">
                                      <p:cBhvr>
                                        <p:cTn id="59" dur="2000"/>
                                        <p:tgtEl>
                                          <p:spTgt spid="27"/>
                                        </p:tgtEl>
                                      </p:cBhvr>
                                    </p:animEffect>
                                    <p:set>
                                      <p:cBhvr>
                                        <p:cTn id="60" dur="1" fill="hold">
                                          <p:stCondLst>
                                            <p:cond delay="1999"/>
                                          </p:stCondLst>
                                        </p:cTn>
                                        <p:tgtEl>
                                          <p:spTgt spid="2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blinds(horizontal)">
                                      <p:cBhvr>
                                        <p:cTn id="65" dur="500"/>
                                        <p:tgtEl>
                                          <p:spTgt spid="3">
                                            <p:txEl>
                                              <p:pRg st="4" end="4"/>
                                            </p:txEl>
                                          </p:spTgt>
                                        </p:tgtEl>
                                      </p:cBhvr>
                                    </p:animEffect>
                                  </p:childTnLst>
                                </p:cTn>
                              </p:par>
                              <p:par>
                                <p:cTn id="66" presetID="31" presetClass="entr" presetSubtype="0" fill="hold" nodeType="withEffect">
                                  <p:stCondLst>
                                    <p:cond delay="0"/>
                                  </p:stCondLst>
                                  <p:iterate type="lt">
                                    <p:tmPct val="5000"/>
                                  </p:iterate>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fltVal val="0"/>
                                          </p:val>
                                        </p:tav>
                                        <p:tav tm="100000">
                                          <p:val>
                                            <p:strVal val="#ppt_w"/>
                                          </p:val>
                                        </p:tav>
                                      </p:tavLst>
                                    </p:anim>
                                    <p:anim calcmode="lin" valueType="num">
                                      <p:cBhvr>
                                        <p:cTn id="69" dur="1000" fill="hold"/>
                                        <p:tgtEl>
                                          <p:spTgt spid="28"/>
                                        </p:tgtEl>
                                        <p:attrNameLst>
                                          <p:attrName>ppt_h</p:attrName>
                                        </p:attrNameLst>
                                      </p:cBhvr>
                                      <p:tavLst>
                                        <p:tav tm="0">
                                          <p:val>
                                            <p:fltVal val="0"/>
                                          </p:val>
                                        </p:tav>
                                        <p:tav tm="100000">
                                          <p:val>
                                            <p:strVal val="#ppt_h"/>
                                          </p:val>
                                        </p:tav>
                                      </p:tavLst>
                                    </p:anim>
                                    <p:anim calcmode="lin" valueType="num">
                                      <p:cBhvr>
                                        <p:cTn id="70" dur="1000" fill="hold"/>
                                        <p:tgtEl>
                                          <p:spTgt spid="28"/>
                                        </p:tgtEl>
                                        <p:attrNameLst>
                                          <p:attrName>style.rotation</p:attrName>
                                        </p:attrNameLst>
                                      </p:cBhvr>
                                      <p:tavLst>
                                        <p:tav tm="0">
                                          <p:val>
                                            <p:fltVal val="90"/>
                                          </p:val>
                                        </p:tav>
                                        <p:tav tm="100000">
                                          <p:val>
                                            <p:fltVal val="0"/>
                                          </p:val>
                                        </p:tav>
                                      </p:tavLst>
                                    </p:anim>
                                    <p:animEffect transition="in" filter="fade">
                                      <p:cBhvr>
                                        <p:cTn id="71" dur="1000"/>
                                        <p:tgtEl>
                                          <p:spTgt spid="2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xit" presetSubtype="0" fill="hold" nodeType="clickEffect">
                                  <p:stCondLst>
                                    <p:cond delay="0"/>
                                  </p:stCondLst>
                                  <p:iterate type="lt">
                                    <p:tmPct val="0"/>
                                  </p:iterate>
                                  <p:childTnLst>
                                    <p:animEffect transition="out" filter="dissolve">
                                      <p:cBhvr>
                                        <p:cTn id="75" dur="2000"/>
                                        <p:tgtEl>
                                          <p:spTgt spid="28"/>
                                        </p:tgtEl>
                                      </p:cBhvr>
                                    </p:animEffect>
                                    <p:set>
                                      <p:cBhvr>
                                        <p:cTn id="76"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193" y="4269087"/>
            <a:ext cx="1857886" cy="1471680"/>
          </a:xfrm>
          <a:prstGeom prst="rect">
            <a:avLst/>
          </a:prstGeom>
        </p:spPr>
      </p:pic>
      <p:sp>
        <p:nvSpPr>
          <p:cNvPr id="32770" name="Title 1"/>
          <p:cNvSpPr>
            <a:spLocks noGrp="1"/>
          </p:cNvSpPr>
          <p:nvPr>
            <p:ph type="title"/>
          </p:nvPr>
        </p:nvSpPr>
        <p:spPr/>
        <p:txBody>
          <a:bodyPr>
            <a:normAutofit fontScale="90000"/>
          </a:bodyPr>
          <a:lstStyle/>
          <a:p>
            <a:r>
              <a:rPr lang="en-US" altLang="en-US"/>
              <a:t>Equipment and Operational Standards</a:t>
            </a:r>
          </a:p>
        </p:txBody>
      </p:sp>
      <p:pic>
        <p:nvPicPr>
          <p:cNvPr id="4" name="Picture 3"/>
          <p:cNvPicPr>
            <a:picLocks noChangeAspect="1"/>
          </p:cNvPicPr>
          <p:nvPr/>
        </p:nvPicPr>
        <p:blipFill>
          <a:blip r:embed="rId4"/>
          <a:stretch>
            <a:fillRect/>
          </a:stretch>
        </p:blipFill>
        <p:spPr>
          <a:xfrm>
            <a:off x="3426195" y="5160182"/>
            <a:ext cx="1371810" cy="125041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2100" y="1389261"/>
            <a:ext cx="5204911" cy="2438611"/>
          </a:xfrm>
          <a:prstGeom prst="rect">
            <a:avLst/>
          </a:prstGeom>
        </p:spPr>
      </p:pic>
      <p:sp>
        <p:nvSpPr>
          <p:cNvPr id="3" name="Content Placeholder 2"/>
          <p:cNvSpPr>
            <a:spLocks noGrp="1"/>
          </p:cNvSpPr>
          <p:nvPr>
            <p:ph idx="1"/>
          </p:nvPr>
        </p:nvSpPr>
        <p:spPr>
          <a:xfrm>
            <a:off x="457200" y="1600200"/>
            <a:ext cx="4572000" cy="4525963"/>
          </a:xfrm>
        </p:spPr>
        <p:txBody>
          <a:bodyPr/>
          <a:lstStyle/>
          <a:p>
            <a:r>
              <a:rPr lang="en-US" altLang="en-US" dirty="0"/>
              <a:t>Call taker position equipment</a:t>
            </a:r>
          </a:p>
          <a:p>
            <a:pPr lvl="1"/>
            <a:r>
              <a:rPr lang="en-US" altLang="en-US" dirty="0"/>
              <a:t>9-1-1 terminal</a:t>
            </a:r>
          </a:p>
          <a:p>
            <a:pPr lvl="1"/>
            <a:r>
              <a:rPr lang="en-US" altLang="en-US" dirty="0"/>
              <a:t>Conference and transfer ability</a:t>
            </a:r>
          </a:p>
          <a:p>
            <a:pPr lvl="1"/>
            <a:r>
              <a:rPr lang="en-US" altLang="en-US" dirty="0"/>
              <a:t>ALI screen</a:t>
            </a:r>
          </a:p>
          <a:p>
            <a:pPr lvl="1"/>
            <a:r>
              <a:rPr lang="en-US" altLang="en-US" dirty="0"/>
              <a:t>Teletypewriter-TTY</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2505" y="3645061"/>
            <a:ext cx="1875688" cy="24793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0981" y="2380891"/>
            <a:ext cx="1211019" cy="97190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00" y="3840480"/>
            <a:ext cx="802385" cy="731520"/>
          </a:xfrm>
          <a:prstGeom prst="rect">
            <a:avLst/>
          </a:prstGeom>
          <a:scene3d>
            <a:camera prst="orthographicFront">
              <a:rot lat="19678407" lon="21355027" rev="626888"/>
            </a:camera>
            <a:lightRig rig="threePt" dir="t"/>
          </a:scene3d>
        </p:spPr>
      </p:pic>
    </p:spTree>
    <p:extLst>
      <p:ext uri="{BB962C8B-B14F-4D97-AF65-F5344CB8AC3E}">
        <p14:creationId xmlns:p14="http://schemas.microsoft.com/office/powerpoint/2010/main" val="369376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a:t>Equipment and Operational Standards</a:t>
            </a:r>
          </a:p>
        </p:txBody>
      </p:sp>
      <p:sp>
        <p:nvSpPr>
          <p:cNvPr id="3" name="Content Placeholder 2"/>
          <p:cNvSpPr>
            <a:spLocks noGrp="1"/>
          </p:cNvSpPr>
          <p:nvPr>
            <p:ph idx="1"/>
          </p:nvPr>
        </p:nvSpPr>
        <p:spPr/>
        <p:txBody>
          <a:bodyPr/>
          <a:lstStyle/>
          <a:p>
            <a:r>
              <a:rPr lang="en-US" altLang="en-US" dirty="0"/>
              <a:t>Required PSAP Equipment</a:t>
            </a:r>
          </a:p>
          <a:p>
            <a:pPr lvl="1"/>
            <a:r>
              <a:rPr lang="en-US" altLang="en-US" dirty="0"/>
              <a:t>9-1-1 printer</a:t>
            </a:r>
          </a:p>
          <a:p>
            <a:pPr lvl="1"/>
            <a:r>
              <a:rPr lang="en-US" altLang="en-US" dirty="0"/>
              <a:t>Instant playback recorders</a:t>
            </a:r>
          </a:p>
          <a:p>
            <a:pPr lvl="1"/>
            <a:r>
              <a:rPr lang="en-US" altLang="en-US" dirty="0"/>
              <a:t>Logging recorder</a:t>
            </a:r>
          </a:p>
          <a:p>
            <a:pPr lvl="1"/>
            <a:r>
              <a:rPr lang="en-US" altLang="en-US" dirty="0"/>
              <a:t>Uninterruptible Power supply</a:t>
            </a:r>
          </a:p>
        </p:txBody>
      </p:sp>
      <p:pic>
        <p:nvPicPr>
          <p:cNvPr id="58370" name="Picture 2" descr="http://www.nicerecorders.com/ASC/_images/mt_evolution_single_dis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267200"/>
            <a:ext cx="2171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HP Photosmart C6380 Color Flatbed 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1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http://www.liebert.com/images/products/prods_Solu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267200"/>
            <a:ext cx="1428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altLang="en-US" dirty="0"/>
              <a:t>Benefits of 9-1-1</a:t>
            </a:r>
            <a:br>
              <a:rPr lang="en-US" altLang="en-US" dirty="0"/>
            </a:br>
            <a:r>
              <a:rPr lang="en-US" altLang="en-US" dirty="0"/>
              <a:t>Benefits to the public</a:t>
            </a:r>
          </a:p>
        </p:txBody>
      </p:sp>
      <p:sp>
        <p:nvSpPr>
          <p:cNvPr id="3" name="Content Placeholder 2"/>
          <p:cNvSpPr>
            <a:spLocks noGrp="1"/>
          </p:cNvSpPr>
          <p:nvPr>
            <p:ph type="subTitle" idx="1"/>
          </p:nvPr>
        </p:nvSpPr>
        <p:spPr/>
        <p:txBody>
          <a:bodyPr>
            <a:normAutofit fontScale="55000" lnSpcReduction="20000"/>
          </a:bodyPr>
          <a:lstStyle/>
          <a:p>
            <a:pPr lvl="1" eaLnBrk="1" hangingPunct="1"/>
            <a:r>
              <a:rPr lang="en-US" altLang="en-US" dirty="0"/>
              <a:t>Speed and convenience</a:t>
            </a:r>
          </a:p>
          <a:p>
            <a:pPr lvl="1" eaLnBrk="1" hangingPunct="1"/>
            <a:r>
              <a:rPr lang="en-US" altLang="en-US" dirty="0"/>
              <a:t>No need to remember several different 10-digit numbers</a:t>
            </a:r>
          </a:p>
          <a:p>
            <a:pPr lvl="1" eaLnBrk="1" hangingPunct="1"/>
            <a:r>
              <a:rPr lang="en-US" altLang="en-US" dirty="0"/>
              <a:t>Help can be sent even if the caller can’t speak</a:t>
            </a:r>
          </a:p>
          <a:p>
            <a:pPr lvl="1" eaLnBrk="1" hangingPunct="1"/>
            <a:r>
              <a:rPr lang="en-US" altLang="en-US" dirty="0"/>
              <a:t>No need to decide which service to call</a:t>
            </a:r>
          </a:p>
          <a:p>
            <a:pPr lvl="1" eaLnBrk="1" hangingPunct="1"/>
            <a:r>
              <a:rPr lang="en-US" altLang="en-US" dirty="0"/>
              <a:t>Free call from all telephones</a:t>
            </a:r>
          </a:p>
          <a:p>
            <a:pPr lvl="1" eaLnBrk="1" hangingPunct="1"/>
            <a:r>
              <a:rPr lang="en-US" altLang="en-US" dirty="0"/>
              <a:t>Instructions for CPR, choking and childbirth can be offered</a:t>
            </a:r>
          </a:p>
          <a:p>
            <a:pPr lvl="1" eaLnBrk="1" hangingPunct="1"/>
            <a:endParaRPr lang="en-US" altLang="en-US" dirty="0"/>
          </a:p>
        </p:txBody>
      </p:sp>
      <p:pic>
        <p:nvPicPr>
          <p:cNvPr id="4" name="Picture 3"/>
          <p:cNvPicPr>
            <a:picLocks noChangeAspect="1"/>
          </p:cNvPicPr>
          <p:nvPr/>
        </p:nvPicPr>
        <p:blipFill>
          <a:blip r:embed="rId4"/>
          <a:stretch>
            <a:fillRect/>
          </a:stretch>
        </p:blipFill>
        <p:spPr>
          <a:xfrm>
            <a:off x="4562475" y="3424237"/>
            <a:ext cx="19050" cy="9525"/>
          </a:xfrm>
          <a:prstGeom prst="rect">
            <a:avLst/>
          </a:prstGeom>
        </p:spPr>
      </p:pic>
      <p:pic>
        <p:nvPicPr>
          <p:cNvPr id="5" name="Picture 4"/>
          <p:cNvPicPr>
            <a:picLocks noChangeAspect="1"/>
          </p:cNvPicPr>
          <p:nvPr/>
        </p:nvPicPr>
        <p:blipFill>
          <a:blip r:embed="rId4"/>
          <a:stretch>
            <a:fillRect/>
          </a:stretch>
        </p:blipFill>
        <p:spPr>
          <a:xfrm>
            <a:off x="6901021" y="2021243"/>
            <a:ext cx="91438" cy="457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3591" y="1320453"/>
            <a:ext cx="1171600" cy="1757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305649" y="672753"/>
            <a:ext cx="1212715" cy="1295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9783" y="381000"/>
            <a:ext cx="1991640" cy="1878906"/>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954" y="1844675"/>
            <a:ext cx="1336838" cy="1336838"/>
          </a:xfrm>
          <a:prstGeom prst="rect">
            <a:avLst/>
          </a:prstGeom>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altLang="en-US"/>
              <a:t>Equipment and Operational Standards</a:t>
            </a:r>
          </a:p>
        </p:txBody>
      </p:sp>
      <p:sp>
        <p:nvSpPr>
          <p:cNvPr id="3" name="Content Placeholder 2"/>
          <p:cNvSpPr>
            <a:spLocks noGrp="1"/>
          </p:cNvSpPr>
          <p:nvPr>
            <p:ph idx="1"/>
          </p:nvPr>
        </p:nvSpPr>
        <p:spPr/>
        <p:txBody>
          <a:bodyPr/>
          <a:lstStyle/>
          <a:p>
            <a:r>
              <a:rPr lang="en-US" altLang="en-US" dirty="0"/>
              <a:t>Recommended PSAP Equipment</a:t>
            </a:r>
          </a:p>
          <a:p>
            <a:pPr lvl="1"/>
            <a:r>
              <a:rPr lang="en-US" altLang="en-US" dirty="0"/>
              <a:t>Generators</a:t>
            </a:r>
          </a:p>
          <a:p>
            <a:pPr lvl="1"/>
            <a:r>
              <a:rPr lang="en-US" altLang="en-US" dirty="0"/>
              <a:t>Lightning protection</a:t>
            </a:r>
          </a:p>
          <a:p>
            <a:pPr lvl="1"/>
            <a:r>
              <a:rPr lang="en-US" altLang="en-US" dirty="0"/>
              <a:t>Recorder on radio channels</a:t>
            </a:r>
          </a:p>
        </p:txBody>
      </p:sp>
      <p:pic>
        <p:nvPicPr>
          <p:cNvPr id="59394" name="Picture 2" descr="Kohler 30 kW Emergency Standby Generator">
            <a:hlinkClick r:id="rId3" tooltip="Click Here to View Larger Images"/>
          </p:cNvPr>
          <p:cNvPicPr>
            <a:picLocks noChangeAspect="1" noChangeArrowheads="1"/>
          </p:cNvPicPr>
          <p:nvPr/>
        </p:nvPicPr>
        <p:blipFill>
          <a:blip r:embed="rId4">
            <a:extLst>
              <a:ext uri="{28A0092B-C50C-407E-A947-70E740481C1C}">
                <a14:useLocalDpi xmlns:a14="http://schemas.microsoft.com/office/drawing/2010/main" val="0"/>
              </a:ext>
            </a:extLst>
          </a:blip>
          <a:srcRect t="16129" b="16129"/>
          <a:stretch>
            <a:fillRect/>
          </a:stretch>
        </p:blipFill>
        <p:spPr bwMode="auto">
          <a:xfrm>
            <a:off x="1371600" y="3962400"/>
            <a:ext cx="2667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PowerTrip Transient Voltage Surge Suppre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038600"/>
            <a:ext cx="1600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nicerecorders.com/ASC/_images/mt_evolution_single_dist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4038600"/>
            <a:ext cx="2171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tLang="en-US" dirty="0"/>
              <a:t>Equipment and Operational Standards</a:t>
            </a:r>
          </a:p>
        </p:txBody>
      </p:sp>
      <p:sp>
        <p:nvSpPr>
          <p:cNvPr id="3" name="Content Placeholder 2"/>
          <p:cNvSpPr>
            <a:spLocks noGrp="1"/>
          </p:cNvSpPr>
          <p:nvPr>
            <p:ph idx="1"/>
          </p:nvPr>
        </p:nvSpPr>
        <p:spPr>
          <a:xfrm>
            <a:off x="2057400" y="1600200"/>
            <a:ext cx="6629400" cy="4525963"/>
          </a:xfrm>
        </p:spPr>
        <p:txBody>
          <a:bodyPr/>
          <a:lstStyle/>
          <a:p>
            <a:r>
              <a:rPr lang="en-US" altLang="en-US" sz="2800" dirty="0"/>
              <a:t>PSAP staffing standards</a:t>
            </a:r>
          </a:p>
          <a:p>
            <a:pPr lvl="1"/>
            <a:r>
              <a:rPr lang="en-US" altLang="en-US" sz="2400" dirty="0"/>
              <a:t>Staff  the PSAP 24/7</a:t>
            </a:r>
          </a:p>
          <a:p>
            <a:pPr lvl="1"/>
            <a:r>
              <a:rPr lang="en-US" altLang="en-US" sz="2400" dirty="0"/>
              <a:t>Sufficient staffing to answer calls within 10 seconds </a:t>
            </a:r>
          </a:p>
          <a:p>
            <a:pPr lvl="1"/>
            <a:r>
              <a:rPr lang="en-US" altLang="en-US" sz="2400" dirty="0"/>
              <a:t>Each call taker and dispatcher must be certified</a:t>
            </a:r>
          </a:p>
          <a:p>
            <a:pPr lvl="1"/>
            <a:r>
              <a:rPr lang="en-US" altLang="en-US" sz="2400" dirty="0"/>
              <a:t>Translation services when required</a:t>
            </a:r>
          </a:p>
          <a:p>
            <a:pPr lvl="1"/>
            <a:r>
              <a:rPr lang="en-US" altLang="en-US" sz="2400" dirty="0"/>
              <a:t>Each call taker and dispatcher must receive 8 hours of continuing education each year</a:t>
            </a:r>
          </a:p>
        </p:txBody>
      </p:sp>
      <p:pic>
        <p:nvPicPr>
          <p:cNvPr id="35844"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altLang="en-US"/>
              <a:t>Equipment and Operational Standards</a:t>
            </a:r>
          </a:p>
        </p:txBody>
      </p:sp>
      <p:sp>
        <p:nvSpPr>
          <p:cNvPr id="3" name="Content Placeholder 2"/>
          <p:cNvSpPr>
            <a:spLocks noGrp="1"/>
          </p:cNvSpPr>
          <p:nvPr>
            <p:ph idx="1"/>
          </p:nvPr>
        </p:nvSpPr>
        <p:spPr>
          <a:xfrm>
            <a:off x="2057400" y="1600200"/>
            <a:ext cx="6629400" cy="4525963"/>
          </a:xfrm>
        </p:spPr>
        <p:txBody>
          <a:bodyPr/>
          <a:lstStyle/>
          <a:p>
            <a:r>
              <a:rPr lang="en-US" altLang="en-US" dirty="0"/>
              <a:t>PSAP Operations </a:t>
            </a:r>
          </a:p>
          <a:p>
            <a:pPr lvl="1"/>
            <a:r>
              <a:rPr lang="en-US" altLang="en-US" dirty="0"/>
              <a:t>Call answering</a:t>
            </a:r>
          </a:p>
          <a:p>
            <a:pPr lvl="2"/>
            <a:r>
              <a:rPr lang="en-US" altLang="en-US" dirty="0"/>
              <a:t>All calls must be answered with a generic statement such as “9-1-1 where is the emergency?”</a:t>
            </a:r>
          </a:p>
          <a:p>
            <a:pPr lvl="2"/>
            <a:r>
              <a:rPr lang="en-US" altLang="en-US" dirty="0"/>
              <a:t>No geographic or jurisdictional location should be mentioned</a:t>
            </a:r>
          </a:p>
          <a:p>
            <a:pPr lvl="2"/>
            <a:r>
              <a:rPr lang="en-US" altLang="en-US" dirty="0"/>
              <a:t>No specific response agency should be mentioned</a:t>
            </a:r>
          </a:p>
        </p:txBody>
      </p:sp>
      <p:pic>
        <p:nvPicPr>
          <p:cNvPr id="36868"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a:t>Equipment and Operational Standards</a:t>
            </a:r>
          </a:p>
        </p:txBody>
      </p:sp>
      <p:sp>
        <p:nvSpPr>
          <p:cNvPr id="3" name="Content Placeholder 2"/>
          <p:cNvSpPr>
            <a:spLocks noGrp="1"/>
          </p:cNvSpPr>
          <p:nvPr>
            <p:ph idx="1"/>
          </p:nvPr>
        </p:nvSpPr>
        <p:spPr>
          <a:xfrm>
            <a:off x="1295400" y="1600200"/>
            <a:ext cx="7391400" cy="4525963"/>
          </a:xfrm>
        </p:spPr>
        <p:txBody>
          <a:bodyPr/>
          <a:lstStyle/>
          <a:p>
            <a:r>
              <a:rPr lang="en-US" altLang="en-US" sz="2800" i="1" dirty="0"/>
              <a:t>Why should location or response agency information be omitted when answering 9-1-1 calls?</a:t>
            </a:r>
          </a:p>
          <a:p>
            <a:pPr lvl="1"/>
            <a:r>
              <a:rPr lang="en-US" altLang="en-US" sz="2400" dirty="0"/>
              <a:t>Callers reaching a regional center may be confused hearing a locale other than where they are located</a:t>
            </a:r>
          </a:p>
          <a:p>
            <a:pPr lvl="1"/>
            <a:r>
              <a:rPr lang="en-US" altLang="en-US" sz="2400" dirty="0"/>
              <a:t>Calls may be re-routed due to an overflow again confusing the caller</a:t>
            </a:r>
          </a:p>
          <a:p>
            <a:pPr lvl="1"/>
            <a:r>
              <a:rPr lang="en-US" altLang="en-US" sz="2400" dirty="0"/>
              <a:t>The mention of a specific type of response agency may confuse the caller if that is not they service they need</a:t>
            </a:r>
          </a:p>
          <a:p>
            <a:pPr lvl="1"/>
            <a:endParaRPr lang="en-US" altLang="en-US" dirty="0"/>
          </a:p>
          <a:p>
            <a:pPr lvl="1"/>
            <a:endParaRPr lang="en-US" altLang="en-US" dirty="0"/>
          </a:p>
        </p:txBody>
      </p:sp>
      <p:pic>
        <p:nvPicPr>
          <p:cNvPr id="378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a:t>Equipment and Operational Standards</a:t>
            </a:r>
          </a:p>
        </p:txBody>
      </p:sp>
      <p:sp>
        <p:nvSpPr>
          <p:cNvPr id="3" name="Content Placeholder 2"/>
          <p:cNvSpPr>
            <a:spLocks noGrp="1"/>
          </p:cNvSpPr>
          <p:nvPr>
            <p:ph idx="1"/>
          </p:nvPr>
        </p:nvSpPr>
        <p:spPr>
          <a:xfrm>
            <a:off x="1981200" y="1600200"/>
            <a:ext cx="6705600" cy="4525963"/>
          </a:xfrm>
        </p:spPr>
        <p:txBody>
          <a:bodyPr/>
          <a:lstStyle/>
          <a:p>
            <a:r>
              <a:rPr lang="en-US" altLang="en-US" dirty="0"/>
              <a:t>Call Answering</a:t>
            </a:r>
          </a:p>
          <a:p>
            <a:pPr lvl="1"/>
            <a:r>
              <a:rPr lang="en-US" altLang="en-US" dirty="0"/>
              <a:t>All 9-1-1 calls must be answered at the PSAP within ten seconds, except during the PSAP’s busy hour during which 10% can be answered in 20 seconds</a:t>
            </a:r>
          </a:p>
          <a:p>
            <a:pPr lvl="1"/>
            <a:r>
              <a:rPr lang="en-US" altLang="en-US" dirty="0"/>
              <a:t>EMD pre-arrival instructions must be given whenever possible and practical</a:t>
            </a:r>
          </a:p>
        </p:txBody>
      </p:sp>
      <p:pic>
        <p:nvPicPr>
          <p:cNvPr id="38916"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a:t>Equipment and Operational Standards</a:t>
            </a:r>
          </a:p>
        </p:txBody>
      </p:sp>
      <p:sp>
        <p:nvSpPr>
          <p:cNvPr id="39939" name="Content Placeholder 2"/>
          <p:cNvSpPr>
            <a:spLocks noGrp="1"/>
          </p:cNvSpPr>
          <p:nvPr>
            <p:ph idx="1"/>
          </p:nvPr>
        </p:nvSpPr>
        <p:spPr>
          <a:xfrm>
            <a:off x="2057400" y="1600200"/>
            <a:ext cx="6629400" cy="4525963"/>
          </a:xfrm>
        </p:spPr>
        <p:txBody>
          <a:bodyPr/>
          <a:lstStyle/>
          <a:p>
            <a:r>
              <a:rPr lang="en-US" altLang="en-US" dirty="0"/>
              <a:t>Call transfers</a:t>
            </a:r>
          </a:p>
          <a:p>
            <a:pPr lvl="1"/>
            <a:r>
              <a:rPr lang="en-US" altLang="en-US" dirty="0"/>
              <a:t>Appropriate transfer should be made within 20 seconds for 90% of all calls</a:t>
            </a:r>
          </a:p>
          <a:p>
            <a:pPr lvl="1"/>
            <a:r>
              <a:rPr lang="en-US" altLang="en-US" dirty="0"/>
              <a:t>Exceptions:</a:t>
            </a:r>
          </a:p>
          <a:p>
            <a:pPr lvl="2"/>
            <a:r>
              <a:rPr lang="en-US" altLang="en-US" dirty="0"/>
              <a:t>Non-English speaking caller</a:t>
            </a:r>
          </a:p>
          <a:p>
            <a:pPr lvl="2"/>
            <a:r>
              <a:rPr lang="en-US" altLang="en-US" dirty="0"/>
              <a:t>TTY user</a:t>
            </a:r>
          </a:p>
          <a:p>
            <a:pPr lvl="2"/>
            <a:r>
              <a:rPr lang="en-US" altLang="en-US" dirty="0"/>
              <a:t>Hang up call</a:t>
            </a:r>
          </a:p>
        </p:txBody>
      </p:sp>
      <p:pic>
        <p:nvPicPr>
          <p:cNvPr id="39940"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0" dur="500"/>
                                        <p:tgtEl>
                                          <p:spTgt spid="399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5" dur="500"/>
                                        <p:tgtEl>
                                          <p:spTgt spid="3993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8" dur="500"/>
                                        <p:tgtEl>
                                          <p:spTgt spid="3993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1" dur="500"/>
                                        <p:tgtEl>
                                          <p:spTgt spid="3993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24"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a:t>Equipment and Operational Standards</a:t>
            </a:r>
          </a:p>
        </p:txBody>
      </p:sp>
      <p:sp>
        <p:nvSpPr>
          <p:cNvPr id="40963" name="Content Placeholder 2"/>
          <p:cNvSpPr>
            <a:spLocks noGrp="1"/>
          </p:cNvSpPr>
          <p:nvPr>
            <p:ph idx="1"/>
          </p:nvPr>
        </p:nvSpPr>
        <p:spPr>
          <a:xfrm>
            <a:off x="2057400" y="1600200"/>
            <a:ext cx="6629400" cy="4525963"/>
          </a:xfrm>
        </p:spPr>
        <p:txBody>
          <a:bodyPr/>
          <a:lstStyle/>
          <a:p>
            <a:r>
              <a:rPr lang="en-US" altLang="en-US" dirty="0"/>
              <a:t>Call transfers</a:t>
            </a:r>
          </a:p>
          <a:p>
            <a:pPr lvl="1"/>
            <a:r>
              <a:rPr lang="en-US" altLang="en-US" dirty="0"/>
              <a:t>No “blind transfers”</a:t>
            </a:r>
          </a:p>
          <a:p>
            <a:pPr lvl="2"/>
            <a:r>
              <a:rPr lang="en-US" altLang="en-US" dirty="0"/>
              <a:t>Advise caller of transfer</a:t>
            </a:r>
          </a:p>
          <a:p>
            <a:pPr lvl="2"/>
            <a:r>
              <a:rPr lang="en-US" altLang="en-US" dirty="0"/>
              <a:t>Advise caller not to hang up</a:t>
            </a:r>
          </a:p>
          <a:p>
            <a:pPr lvl="2"/>
            <a:r>
              <a:rPr lang="en-US" altLang="en-US" dirty="0"/>
              <a:t>Ensure that an appropriate transfer has been completed and that ALI is received or relayed </a:t>
            </a:r>
          </a:p>
          <a:p>
            <a:pPr lvl="1"/>
            <a:endParaRPr lang="en-US" altLang="en-US" dirty="0"/>
          </a:p>
        </p:txBody>
      </p:sp>
      <p:pic>
        <p:nvPicPr>
          <p:cNvPr id="40964"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5" dur="500"/>
                                        <p:tgtEl>
                                          <p:spTgt spid="4096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8" dur="500"/>
                                        <p:tgtEl>
                                          <p:spTgt spid="4096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21"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a:t>Equipment and Operational Standards</a:t>
            </a:r>
          </a:p>
        </p:txBody>
      </p:sp>
      <p:sp>
        <p:nvSpPr>
          <p:cNvPr id="41987" name="Content Placeholder 2"/>
          <p:cNvSpPr>
            <a:spLocks noGrp="1"/>
          </p:cNvSpPr>
          <p:nvPr>
            <p:ph idx="1"/>
          </p:nvPr>
        </p:nvSpPr>
        <p:spPr>
          <a:xfrm>
            <a:off x="1981200" y="1600200"/>
            <a:ext cx="6705600" cy="4525963"/>
          </a:xfrm>
        </p:spPr>
        <p:txBody>
          <a:bodyPr/>
          <a:lstStyle/>
          <a:p>
            <a:r>
              <a:rPr lang="en-US" altLang="en-US" dirty="0"/>
              <a:t>Non-Emergency calls on 9-1-1*</a:t>
            </a:r>
          </a:p>
          <a:p>
            <a:pPr lvl="1"/>
            <a:r>
              <a:rPr lang="en-US" altLang="en-US" dirty="0"/>
              <a:t>Verbally refer the caller to the appropriate agency for the service required. </a:t>
            </a:r>
            <a:r>
              <a:rPr lang="en-US" altLang="en-US" u="sng" dirty="0"/>
              <a:t>DO NOT </a:t>
            </a:r>
            <a:r>
              <a:rPr lang="en-US" altLang="en-US" dirty="0"/>
              <a:t>transfer caller from the 9-1-1 line</a:t>
            </a:r>
          </a:p>
          <a:p>
            <a:pPr lvl="1"/>
            <a:r>
              <a:rPr lang="en-US" altLang="en-US" dirty="0"/>
              <a:t>Use the fixed transfer key to access the 9-1-1 network pre-recorded non-emergency message</a:t>
            </a:r>
          </a:p>
          <a:p>
            <a:pPr lvl="1">
              <a:buFontTx/>
              <a:buNone/>
            </a:pPr>
            <a:r>
              <a:rPr lang="en-US" altLang="en-US" dirty="0"/>
              <a:t>*</a:t>
            </a:r>
            <a:r>
              <a:rPr lang="en-US" altLang="en-US" i="1" dirty="0"/>
              <a:t>Follow your agency SOP</a:t>
            </a:r>
          </a:p>
        </p:txBody>
      </p:sp>
      <p:pic>
        <p:nvPicPr>
          <p:cNvPr id="41988"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0" dur="500"/>
                                        <p:tgtEl>
                                          <p:spTgt spid="4198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3" dur="500"/>
                                        <p:tgtEl>
                                          <p:spTgt spid="4198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16"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a:t>Equipment and Operational Standards</a:t>
            </a:r>
          </a:p>
        </p:txBody>
      </p:sp>
      <p:sp>
        <p:nvSpPr>
          <p:cNvPr id="43011" name="Content Placeholder 2"/>
          <p:cNvSpPr>
            <a:spLocks noGrp="1"/>
          </p:cNvSpPr>
          <p:nvPr>
            <p:ph idx="1"/>
          </p:nvPr>
        </p:nvSpPr>
        <p:spPr>
          <a:xfrm>
            <a:off x="2133600" y="1600200"/>
            <a:ext cx="6553200" cy="4525963"/>
          </a:xfrm>
        </p:spPr>
        <p:txBody>
          <a:bodyPr/>
          <a:lstStyle/>
          <a:p>
            <a:r>
              <a:rPr lang="en-US" altLang="en-US" dirty="0"/>
              <a:t>Redundant calls</a:t>
            </a:r>
          </a:p>
          <a:p>
            <a:pPr lvl="1"/>
            <a:r>
              <a:rPr lang="en-US" altLang="en-US" dirty="0"/>
              <a:t>To be used when receiving multiple calls on the same incident</a:t>
            </a:r>
          </a:p>
          <a:p>
            <a:pPr lvl="1"/>
            <a:r>
              <a:rPr lang="en-US" altLang="en-US" i="1" dirty="0">
                <a:solidFill>
                  <a:srgbClr val="FF0000"/>
                </a:solidFill>
              </a:rPr>
              <a:t>Always verify that the caller is reporting the same incident and that they have no additional information to provide</a:t>
            </a:r>
          </a:p>
        </p:txBody>
      </p:sp>
      <p:pic>
        <p:nvPicPr>
          <p:cNvPr id="43012"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0" dur="500"/>
                                        <p:tgtEl>
                                          <p:spTgt spid="4301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3"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a:t>Equipment and Operational Standards</a:t>
            </a:r>
          </a:p>
        </p:txBody>
      </p:sp>
      <p:sp>
        <p:nvSpPr>
          <p:cNvPr id="44035" name="Content Placeholder 2"/>
          <p:cNvSpPr>
            <a:spLocks noGrp="1"/>
          </p:cNvSpPr>
          <p:nvPr>
            <p:ph idx="1"/>
          </p:nvPr>
        </p:nvSpPr>
        <p:spPr>
          <a:xfrm>
            <a:off x="2209800" y="1600200"/>
            <a:ext cx="6477000" cy="4525963"/>
          </a:xfrm>
        </p:spPr>
        <p:txBody>
          <a:bodyPr/>
          <a:lstStyle/>
          <a:p>
            <a:r>
              <a:rPr lang="en-US" altLang="en-US" dirty="0"/>
              <a:t>Abandoned calls</a:t>
            </a:r>
          </a:p>
          <a:p>
            <a:pPr lvl="1"/>
            <a:r>
              <a:rPr lang="en-US" altLang="en-US" dirty="0"/>
              <a:t>Follow your agency’s SOP on processing these calls</a:t>
            </a:r>
          </a:p>
          <a:p>
            <a:pPr lvl="1"/>
            <a:r>
              <a:rPr lang="en-US" altLang="en-US" dirty="0"/>
              <a:t>Be aware of the way these calls are delivered to the equipment at your agency</a:t>
            </a:r>
          </a:p>
        </p:txBody>
      </p:sp>
      <p:pic>
        <p:nvPicPr>
          <p:cNvPr id="44036"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0" dur="500"/>
                                        <p:tgtEl>
                                          <p:spTgt spid="4403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normAutofit fontScale="90000"/>
          </a:bodyPr>
          <a:lstStyle/>
          <a:p>
            <a:r>
              <a:rPr lang="en-US" altLang="en-US" dirty="0"/>
              <a:t>Benefits of 9-1-1</a:t>
            </a:r>
            <a:br>
              <a:rPr lang="en-US" altLang="en-US" dirty="0"/>
            </a:br>
            <a:r>
              <a:rPr lang="en-US" altLang="en-US" dirty="0"/>
              <a:t>Benefits to emergency responders:</a:t>
            </a:r>
            <a:br>
              <a:rPr lang="en-US" altLang="en-US" dirty="0"/>
            </a:br>
            <a:endParaRPr lang="en-US" altLang="en-US" dirty="0"/>
          </a:p>
        </p:txBody>
      </p:sp>
      <p:sp>
        <p:nvSpPr>
          <p:cNvPr id="3" name="Content Placeholder 2"/>
          <p:cNvSpPr>
            <a:spLocks noGrp="1"/>
          </p:cNvSpPr>
          <p:nvPr>
            <p:ph type="subTitle" idx="1"/>
          </p:nvPr>
        </p:nvSpPr>
        <p:spPr/>
        <p:txBody>
          <a:bodyPr>
            <a:normAutofit fontScale="62500" lnSpcReduction="20000"/>
          </a:bodyPr>
          <a:lstStyle/>
          <a:p>
            <a:pPr eaLnBrk="1" hangingPunct="1"/>
            <a:endParaRPr lang="en-US" altLang="en-US" dirty="0"/>
          </a:p>
          <a:p>
            <a:pPr lvl="1" eaLnBrk="1" hangingPunct="1"/>
            <a:r>
              <a:rPr lang="en-US" altLang="en-US" dirty="0"/>
              <a:t>Location information </a:t>
            </a:r>
          </a:p>
          <a:p>
            <a:pPr lvl="1" eaLnBrk="1" hangingPunct="1"/>
            <a:r>
              <a:rPr lang="en-US" altLang="en-US" dirty="0"/>
              <a:t>Dispatch of aid even on hang-up or disconnected calls</a:t>
            </a:r>
          </a:p>
          <a:p>
            <a:pPr lvl="1" eaLnBrk="1" hangingPunct="1"/>
            <a:r>
              <a:rPr lang="en-US" altLang="en-US" dirty="0"/>
              <a:t>Call details can be stored in memory or printed for follow-up investigation or enforcement action</a:t>
            </a:r>
          </a:p>
          <a:p>
            <a:pPr lvl="1" eaLnBrk="1" hangingPunct="1"/>
            <a:endParaRPr lang="en-US"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363230382"/>
              </p:ext>
            </p:extLst>
          </p:nvPr>
        </p:nvGraphicFramePr>
        <p:xfrm>
          <a:off x="255614" y="2204786"/>
          <a:ext cx="2231972" cy="1689578"/>
        </p:xfrm>
        <a:graphic>
          <a:graphicData uri="http://schemas.openxmlformats.org/presentationml/2006/ole">
            <mc:AlternateContent xmlns:mc="http://schemas.openxmlformats.org/markup-compatibility/2006">
              <mc:Choice xmlns:v="urn:schemas-microsoft-com:vml" Requires="v">
                <p:oleObj spid="_x0000_s1117" r:id="rId4" imgW="2871720" imgH="2174040" progId="">
                  <p:embed/>
                </p:oleObj>
              </mc:Choice>
              <mc:Fallback>
                <p:oleObj r:id="rId4" imgW="2871720" imgH="2174040" progId="">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14" y="2204786"/>
                        <a:ext cx="2231972" cy="1689578"/>
                      </a:xfrm>
                      <a:prstGeom prst="rect">
                        <a:avLst/>
                      </a:prstGeom>
                      <a:noFill/>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775494"/>
            <a:ext cx="7772400" cy="1470025"/>
          </a:xfrm>
        </p:spPr>
        <p:txBody>
          <a:bodyPr/>
          <a:lstStyle/>
          <a:p>
            <a:r>
              <a:rPr lang="en-US" altLang="en-US" dirty="0"/>
              <a:t>Equipment and Operational Standards</a:t>
            </a:r>
          </a:p>
        </p:txBody>
      </p:sp>
      <p:sp>
        <p:nvSpPr>
          <p:cNvPr id="3" name="Content Placeholder 2"/>
          <p:cNvSpPr>
            <a:spLocks noGrp="1"/>
          </p:cNvSpPr>
          <p:nvPr>
            <p:ph type="subTitle" idx="1"/>
          </p:nvPr>
        </p:nvSpPr>
        <p:spPr>
          <a:xfrm>
            <a:off x="1447800" y="2277349"/>
            <a:ext cx="6400800" cy="1752600"/>
          </a:xfrm>
        </p:spPr>
        <p:txBody>
          <a:bodyPr>
            <a:normAutofit/>
          </a:bodyPr>
          <a:lstStyle/>
          <a:p>
            <a:endParaRPr lang="en-US" altLang="en-US" i="1" dirty="0"/>
          </a:p>
          <a:p>
            <a:pPr lvl="1"/>
            <a:endParaRPr lang="en-US" altLang="en-US" i="1" dirty="0"/>
          </a:p>
          <a:p>
            <a:pPr lvl="1">
              <a:buFontTx/>
              <a:buNone/>
            </a:pPr>
            <a:endParaRPr lang="en-US" altLang="en-US" i="1" dirty="0"/>
          </a:p>
          <a:p>
            <a:pPr lvl="1"/>
            <a:endParaRPr lang="en-US" altLang="en-US" i="1" dirty="0"/>
          </a:p>
        </p:txBody>
      </p:sp>
      <p:pic>
        <p:nvPicPr>
          <p:cNvPr id="122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1295400" y="2514601"/>
            <a:ext cx="7391400" cy="274320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yriad Pro Cond"/>
                <a:ea typeface="+mn-ea"/>
                <a:cs typeface="Myriad Pro Cond"/>
              </a:defRPr>
            </a:lvl2pPr>
            <a:lvl3pPr marL="914400" indent="0" algn="ctr" defTabSz="457200" rtl="0" eaLnBrk="1" latinLnBrk="0" hangingPunct="1">
              <a:spcBef>
                <a:spcPct val="20000"/>
              </a:spcBef>
              <a:buFont typeface="Arial"/>
              <a:buNone/>
              <a:defRPr sz="2400" kern="1200">
                <a:solidFill>
                  <a:schemeClr val="tx1">
                    <a:tint val="75000"/>
                  </a:schemeClr>
                </a:solidFill>
                <a:latin typeface="Myriad Pro Cond"/>
                <a:ea typeface="+mn-ea"/>
                <a:cs typeface="Myriad Pro Cond"/>
              </a:defRPr>
            </a:lvl3pPr>
            <a:lvl4pPr marL="1371600" indent="0" algn="ctr" defTabSz="457200" rtl="0" eaLnBrk="1" latinLnBrk="0" hangingPunct="1">
              <a:spcBef>
                <a:spcPct val="20000"/>
              </a:spcBef>
              <a:buFont typeface="Arial"/>
              <a:buNone/>
              <a:defRPr sz="2000" kern="1200">
                <a:solidFill>
                  <a:schemeClr val="tx1">
                    <a:tint val="75000"/>
                  </a:schemeClr>
                </a:solidFill>
                <a:latin typeface="Myriad Pro Cond"/>
                <a:ea typeface="+mn-ea"/>
                <a:cs typeface="Myriad Pro Cond"/>
              </a:defRPr>
            </a:lvl4pPr>
            <a:lvl5pPr marL="1828800" indent="0" algn="ctr" defTabSz="457200" rtl="0" eaLnBrk="1" latinLnBrk="0" hangingPunct="1">
              <a:spcBef>
                <a:spcPct val="20000"/>
              </a:spcBef>
              <a:buFont typeface="Arial"/>
              <a:buNone/>
              <a:defRPr sz="2000" kern="1200">
                <a:solidFill>
                  <a:schemeClr val="tx1">
                    <a:tint val="75000"/>
                  </a:schemeClr>
                </a:solidFill>
                <a:latin typeface="Myriad Pro Cond"/>
                <a:ea typeface="+mn-ea"/>
                <a:cs typeface="Myriad Pro Cond"/>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fontAlgn="auto">
              <a:spcAft>
                <a:spcPts val="0"/>
              </a:spcAft>
              <a:buFont typeface="Arial" panose="020B0604020202020204" pitchFamily="34" charset="0"/>
              <a:buChar char="•"/>
            </a:pPr>
            <a:r>
              <a:rPr lang="en-US" altLang="en-US" sz="2400" b="1" i="1" dirty="0"/>
              <a:t>When should a PSAP not provide EMD services?</a:t>
            </a:r>
          </a:p>
          <a:p>
            <a:pPr marL="457200" indent="-457200" algn="l" fontAlgn="auto">
              <a:spcAft>
                <a:spcPts val="0"/>
              </a:spcAft>
              <a:buFont typeface="Arial" panose="020B0604020202020204" pitchFamily="34" charset="0"/>
              <a:buChar char="•"/>
            </a:pPr>
            <a:r>
              <a:rPr lang="en-US" altLang="en-US" sz="2400" b="1" i="1" dirty="0"/>
              <a:t>What can you do if you are unable to transfer a call to the proper PSAP?</a:t>
            </a:r>
          </a:p>
          <a:p>
            <a:pPr marL="457200" indent="-457200" algn="l" fontAlgn="auto">
              <a:spcAft>
                <a:spcPts val="0"/>
              </a:spcAft>
              <a:buFont typeface="Arial" panose="020B0604020202020204" pitchFamily="34" charset="0"/>
              <a:buChar char="•"/>
            </a:pPr>
            <a:r>
              <a:rPr lang="en-US" altLang="en-US" sz="2400" b="1" i="1" dirty="0"/>
              <a:t>What are the differences between an abandoned wireline call and an abandoned wireless call?</a:t>
            </a:r>
          </a:p>
          <a:p>
            <a:pPr marL="914400" lvl="1" indent="-457200" algn="l" fontAlgn="auto">
              <a:spcAft>
                <a:spcPts val="0"/>
              </a:spcAft>
              <a:buFont typeface="Arial" panose="020B0604020202020204" pitchFamily="34" charset="0"/>
              <a:buChar char="•"/>
            </a:pPr>
            <a:endParaRPr lang="en-US" altLang="en-US" dirty="0"/>
          </a:p>
        </p:txBody>
      </p:sp>
    </p:spTree>
    <p:extLst>
      <p:ext uri="{BB962C8B-B14F-4D97-AF65-F5344CB8AC3E}">
        <p14:creationId xmlns:p14="http://schemas.microsoft.com/office/powerpoint/2010/main" val="39706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Reading the ALI Monitor</a:t>
            </a:r>
          </a:p>
        </p:txBody>
      </p:sp>
      <p:pic>
        <p:nvPicPr>
          <p:cNvPr id="45061"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133600" y="1417638"/>
            <a:ext cx="6553200" cy="4525963"/>
          </a:xfrm>
        </p:spPr>
        <p:txBody>
          <a:bodyPr>
            <a:normAutofit fontScale="85000" lnSpcReduction="10000"/>
          </a:bodyPr>
          <a:lstStyle/>
          <a:p>
            <a:r>
              <a:rPr lang="en-US" i="1" dirty="0"/>
              <a:t>All of New Jersey’s PSAPs receive the ALI data in the same format regardless of the type of call answering equipment used in the facility</a:t>
            </a:r>
          </a:p>
          <a:p>
            <a:r>
              <a:rPr lang="en-US" i="1" dirty="0"/>
              <a:t>As technological advances took place it was necessary to modify the information provided to accommodate calls received from wireless devices, out-of-state call centers, and Voice over Internet Protocol (VoIP) services.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Reading the ALI Monitor</a:t>
            </a:r>
          </a:p>
        </p:txBody>
      </p:sp>
      <p:sp>
        <p:nvSpPr>
          <p:cNvPr id="45060" name="TextBox 12"/>
          <p:cNvSpPr txBox="1">
            <a:spLocks noChangeArrowheads="1"/>
          </p:cNvSpPr>
          <p:nvPr/>
        </p:nvSpPr>
        <p:spPr bwMode="auto">
          <a:xfrm>
            <a:off x="970643" y="4639582"/>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Standard Wire Line ALI</a:t>
            </a:r>
          </a:p>
        </p:txBody>
      </p:sp>
      <p:pic>
        <p:nvPicPr>
          <p:cNvPr id="45061"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419600" y="1600200"/>
            <a:ext cx="38862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35512" y="1752600"/>
            <a:ext cx="3254375" cy="3124200"/>
          </a:xfrm>
        </p:spPr>
      </p:pic>
    </p:spTree>
    <p:extLst>
      <p:ext uri="{BB962C8B-B14F-4D97-AF65-F5344CB8AC3E}">
        <p14:creationId xmlns:p14="http://schemas.microsoft.com/office/powerpoint/2010/main" val="294005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Reading the ALI Monitor</a:t>
            </a:r>
          </a:p>
        </p:txBody>
      </p:sp>
      <p:pic>
        <p:nvPicPr>
          <p:cNvPr id="45061"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81200" y="1874837"/>
            <a:ext cx="461665" cy="3778576"/>
          </a:xfrm>
          <a:prstGeom prst="rect">
            <a:avLst/>
          </a:prstGeom>
        </p:spPr>
        <p:style>
          <a:lnRef idx="1">
            <a:schemeClr val="accent1"/>
          </a:lnRef>
          <a:fillRef idx="2">
            <a:schemeClr val="accent1"/>
          </a:fillRef>
          <a:effectRef idx="1">
            <a:schemeClr val="accent1"/>
          </a:effectRef>
          <a:fontRef idx="minor">
            <a:schemeClr val="dk1"/>
          </a:fontRef>
        </p:style>
        <p:txBody>
          <a:bodyPr vert="vert" wrap="square" rtlCol="0">
            <a:spAutoFit/>
          </a:bodyPr>
          <a:lstStyle/>
          <a:p>
            <a:pPr algn="ctr"/>
            <a:r>
              <a:rPr lang="en-US" sz="1800" dirty="0"/>
              <a:t>16 Lines High</a:t>
            </a:r>
          </a:p>
        </p:txBody>
      </p:sp>
      <p:pic>
        <p:nvPicPr>
          <p:cNvPr id="10" name="Picture 9"/>
          <p:cNvPicPr>
            <a:picLocks noChangeAspect="1"/>
          </p:cNvPicPr>
          <p:nvPr/>
        </p:nvPicPr>
        <p:blipFill>
          <a:blip r:embed="rId4">
            <a:biLevel thresh="25000"/>
          </a:blip>
          <a:stretch>
            <a:fillRect/>
          </a:stretch>
        </p:blipFill>
        <p:spPr>
          <a:xfrm>
            <a:off x="2667000" y="1417638"/>
            <a:ext cx="5334000" cy="4235775"/>
          </a:xfrm>
          <a:prstGeom prst="rect">
            <a:avLst/>
          </a:prstGeom>
        </p:spPr>
      </p:pic>
      <p:sp>
        <p:nvSpPr>
          <p:cNvPr id="11" name="TextBox 10"/>
          <p:cNvSpPr txBox="1"/>
          <p:nvPr/>
        </p:nvSpPr>
        <p:spPr>
          <a:xfrm>
            <a:off x="2895600" y="1265237"/>
            <a:ext cx="4591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t>32 Characters Wide</a:t>
            </a:r>
          </a:p>
        </p:txBody>
      </p:sp>
    </p:spTree>
    <p:extLst>
      <p:ext uri="{BB962C8B-B14F-4D97-AF65-F5344CB8AC3E}">
        <p14:creationId xmlns:p14="http://schemas.microsoft.com/office/powerpoint/2010/main" val="12468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2731" y="1494710"/>
            <a:ext cx="28194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 1	Caution Message</a:t>
            </a:r>
          </a:p>
        </p:txBody>
      </p:sp>
      <p:sp>
        <p:nvSpPr>
          <p:cNvPr id="5" name="TextBox 4"/>
          <p:cNvSpPr txBox="1"/>
          <p:nvPr/>
        </p:nvSpPr>
        <p:spPr>
          <a:xfrm>
            <a:off x="5257800" y="1371600"/>
            <a:ext cx="3529263" cy="584775"/>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Line 2	Call Back Number, Time and Date</a:t>
            </a:r>
          </a:p>
        </p:txBody>
      </p:sp>
      <p:sp>
        <p:nvSpPr>
          <p:cNvPr id="6" name="TextBox 5"/>
          <p:cNvSpPr txBox="1"/>
          <p:nvPr/>
        </p:nvSpPr>
        <p:spPr>
          <a:xfrm>
            <a:off x="5612731" y="1494710"/>
            <a:ext cx="28194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 3	Customer Name</a:t>
            </a:r>
          </a:p>
        </p:txBody>
      </p:sp>
      <p:sp>
        <p:nvSpPr>
          <p:cNvPr id="7" name="TextBox 6"/>
          <p:cNvSpPr txBox="1"/>
          <p:nvPr/>
        </p:nvSpPr>
        <p:spPr>
          <a:xfrm>
            <a:off x="5612731" y="1494710"/>
            <a:ext cx="28194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Lines 4 &amp; 5	Address</a:t>
            </a:r>
          </a:p>
        </p:txBody>
      </p:sp>
      <p:sp>
        <p:nvSpPr>
          <p:cNvPr id="8" name="TextBox 7"/>
          <p:cNvSpPr txBox="1"/>
          <p:nvPr/>
        </p:nvSpPr>
        <p:spPr>
          <a:xfrm>
            <a:off x="5612731" y="1494710"/>
            <a:ext cx="28194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 6	Locality</a:t>
            </a:r>
          </a:p>
        </p:txBody>
      </p:sp>
      <p:sp>
        <p:nvSpPr>
          <p:cNvPr id="9" name="TextBox 8"/>
          <p:cNvSpPr txBox="1"/>
          <p:nvPr/>
        </p:nvSpPr>
        <p:spPr>
          <a:xfrm>
            <a:off x="5612731" y="1371600"/>
            <a:ext cx="2819400" cy="584775"/>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Line 7	Municipality &amp; State</a:t>
            </a:r>
          </a:p>
        </p:txBody>
      </p:sp>
      <p:sp>
        <p:nvSpPr>
          <p:cNvPr id="10" name="TextBox 9"/>
          <p:cNvSpPr txBox="1"/>
          <p:nvPr/>
        </p:nvSpPr>
        <p:spPr>
          <a:xfrm>
            <a:off x="5346031" y="1494710"/>
            <a:ext cx="33528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 8	Building Information</a:t>
            </a:r>
          </a:p>
        </p:txBody>
      </p:sp>
      <p:sp>
        <p:nvSpPr>
          <p:cNvPr id="11" name="TextBox 10"/>
          <p:cNvSpPr txBox="1"/>
          <p:nvPr/>
        </p:nvSpPr>
        <p:spPr>
          <a:xfrm>
            <a:off x="5612731" y="1371600"/>
            <a:ext cx="2819400" cy="584775"/>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Line 9   UNIT, APT, FLR &amp; Class of Service</a:t>
            </a:r>
          </a:p>
        </p:txBody>
      </p:sp>
      <p:sp>
        <p:nvSpPr>
          <p:cNvPr id="12" name="TextBox 11"/>
          <p:cNvSpPr txBox="1"/>
          <p:nvPr/>
        </p:nvSpPr>
        <p:spPr>
          <a:xfrm>
            <a:off x="5612731" y="1494710"/>
            <a:ext cx="28194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 10	Blank</a:t>
            </a:r>
          </a:p>
        </p:txBody>
      </p:sp>
      <p:sp>
        <p:nvSpPr>
          <p:cNvPr id="13" name="TextBox 12"/>
          <p:cNvSpPr txBox="1"/>
          <p:nvPr/>
        </p:nvSpPr>
        <p:spPr>
          <a:xfrm>
            <a:off x="5612731" y="1371600"/>
            <a:ext cx="2819400" cy="584775"/>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Line 11	Main Billing Number &amp; ESN</a:t>
            </a:r>
          </a:p>
        </p:txBody>
      </p:sp>
      <p:sp>
        <p:nvSpPr>
          <p:cNvPr id="19" name="TextBox 18"/>
          <p:cNvSpPr txBox="1"/>
          <p:nvPr/>
        </p:nvSpPr>
        <p:spPr>
          <a:xfrm>
            <a:off x="5612731" y="1494710"/>
            <a:ext cx="28194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 12	Primary PSAP</a:t>
            </a:r>
          </a:p>
        </p:txBody>
      </p:sp>
      <p:sp>
        <p:nvSpPr>
          <p:cNvPr id="20" name="TextBox 19"/>
          <p:cNvSpPr txBox="1"/>
          <p:nvPr/>
        </p:nvSpPr>
        <p:spPr>
          <a:xfrm>
            <a:off x="5612731" y="1494710"/>
            <a:ext cx="2819400" cy="338554"/>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Lines 13-15 Selective Transfers</a:t>
            </a:r>
          </a:p>
        </p:txBody>
      </p:sp>
      <p:sp>
        <p:nvSpPr>
          <p:cNvPr id="21" name="TextBox 20"/>
          <p:cNvSpPr txBox="1"/>
          <p:nvPr/>
        </p:nvSpPr>
        <p:spPr>
          <a:xfrm>
            <a:off x="5612731" y="1371600"/>
            <a:ext cx="2819400" cy="584775"/>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Line 16	Local Exchange Carrier</a:t>
            </a:r>
          </a:p>
        </p:txBody>
      </p:sp>
      <p:sp>
        <p:nvSpPr>
          <p:cNvPr id="14" name="TextBox 13"/>
          <p:cNvSpPr txBox="1"/>
          <p:nvPr/>
        </p:nvSpPr>
        <p:spPr>
          <a:xfrm>
            <a:off x="5346031" y="3076917"/>
            <a:ext cx="3645569" cy="2462213"/>
          </a:xfrm>
          <a:prstGeom prst="rect">
            <a:avLst/>
          </a:prstGeom>
          <a:solidFill>
            <a:schemeClr val="tx1">
              <a:lumMod val="95000"/>
              <a:lumOff val="5000"/>
            </a:schemeClr>
          </a:solidFill>
        </p:spPr>
        <p:txBody>
          <a:bodyPr wrap="square" rtlCol="0">
            <a:spAutoFit/>
          </a:bodyPr>
          <a:lstStyle/>
          <a:p>
            <a:pPr algn="ctr"/>
            <a:r>
              <a:rPr lang="en-US" sz="1400" b="1" dirty="0">
                <a:solidFill>
                  <a:schemeClr val="accent3"/>
                </a:solidFill>
              </a:rPr>
              <a:t>*NO RECORD IN DATABASE*</a:t>
            </a:r>
          </a:p>
          <a:p>
            <a:pPr algn="ctr"/>
            <a:r>
              <a:rPr lang="en-US" sz="1400" b="1" dirty="0">
                <a:solidFill>
                  <a:schemeClr val="accent3"/>
                </a:solidFill>
              </a:rPr>
              <a:t>*POSSIBLE TTY CALL*</a:t>
            </a:r>
          </a:p>
          <a:p>
            <a:pPr algn="ctr"/>
            <a:r>
              <a:rPr lang="en-US" sz="1400" b="1" dirty="0">
                <a:solidFill>
                  <a:schemeClr val="accent3"/>
                </a:solidFill>
              </a:rPr>
              <a:t>*MOVE IN PROGRESS*</a:t>
            </a:r>
          </a:p>
          <a:p>
            <a:pPr algn="ctr"/>
            <a:r>
              <a:rPr lang="en-US" sz="1400" b="1" dirty="0">
                <a:solidFill>
                  <a:schemeClr val="accent3"/>
                </a:solidFill>
              </a:rPr>
              <a:t>*OFF PREMISE EXTENSION*</a:t>
            </a:r>
          </a:p>
          <a:p>
            <a:pPr algn="ctr"/>
            <a:r>
              <a:rPr lang="en-US" sz="1400" b="1" dirty="0">
                <a:solidFill>
                  <a:schemeClr val="accent3"/>
                </a:solidFill>
              </a:rPr>
              <a:t>3</a:t>
            </a:r>
            <a:r>
              <a:rPr lang="en-US" sz="1400" b="1" baseline="30000" dirty="0">
                <a:solidFill>
                  <a:schemeClr val="accent3"/>
                </a:solidFill>
              </a:rPr>
              <a:t>RD</a:t>
            </a:r>
            <a:r>
              <a:rPr lang="en-US" sz="1400" b="1" dirty="0">
                <a:solidFill>
                  <a:schemeClr val="accent3"/>
                </a:solidFill>
              </a:rPr>
              <a:t> PARTY CONFERENCE*</a:t>
            </a:r>
          </a:p>
          <a:p>
            <a:pPr algn="ctr"/>
            <a:r>
              <a:rPr lang="en-US" sz="1400" b="1" dirty="0">
                <a:solidFill>
                  <a:schemeClr val="accent3"/>
                </a:solidFill>
              </a:rPr>
              <a:t>*OUTGOING LINE ONLY*</a:t>
            </a:r>
          </a:p>
          <a:p>
            <a:pPr algn="ctr"/>
            <a:r>
              <a:rPr lang="en-US" sz="1400" b="1" dirty="0">
                <a:solidFill>
                  <a:schemeClr val="accent3"/>
                </a:solidFill>
              </a:rPr>
              <a:t>*PBX CALL*</a:t>
            </a:r>
          </a:p>
          <a:p>
            <a:pPr algn="ctr"/>
            <a:r>
              <a:rPr lang="en-US" sz="1400" b="1" dirty="0">
                <a:solidFill>
                  <a:schemeClr val="accent3"/>
                </a:solidFill>
              </a:rPr>
              <a:t>*CENTREX CALL*</a:t>
            </a:r>
          </a:p>
          <a:p>
            <a:pPr algn="ctr"/>
            <a:r>
              <a:rPr lang="en-US" sz="1400" b="1" dirty="0">
                <a:solidFill>
                  <a:schemeClr val="accent3"/>
                </a:solidFill>
              </a:rPr>
              <a:t>*PAY PHONE*</a:t>
            </a:r>
          </a:p>
          <a:p>
            <a:pPr algn="ctr"/>
            <a:r>
              <a:rPr lang="en-US" sz="1400" b="1" dirty="0">
                <a:solidFill>
                  <a:schemeClr val="accent3"/>
                </a:solidFill>
              </a:rPr>
              <a:t>*WRLS PH1*</a:t>
            </a:r>
          </a:p>
          <a:p>
            <a:pPr algn="ctr"/>
            <a:r>
              <a:rPr lang="en-US" sz="1400" b="1" dirty="0">
                <a:solidFill>
                  <a:schemeClr val="accent3"/>
                </a:solidFill>
              </a:rPr>
              <a:t>*WRLS PH2 LAT/LONG NOT AVAILIBLE*</a:t>
            </a:r>
          </a:p>
        </p:txBody>
      </p:sp>
      <p:sp>
        <p:nvSpPr>
          <p:cNvPr id="18" name="TextBox 17"/>
          <p:cNvSpPr txBox="1"/>
          <p:nvPr/>
        </p:nvSpPr>
        <p:spPr>
          <a:xfrm>
            <a:off x="5609935" y="2969196"/>
            <a:ext cx="2717132" cy="2246769"/>
          </a:xfrm>
          <a:prstGeom prst="rect">
            <a:avLst/>
          </a:prstGeom>
          <a:solidFill>
            <a:schemeClr val="tx1">
              <a:lumMod val="95000"/>
              <a:lumOff val="5000"/>
            </a:schemeClr>
          </a:solidFill>
        </p:spPr>
        <p:txBody>
          <a:bodyPr wrap="square" rtlCol="0">
            <a:spAutoFit/>
          </a:bodyPr>
          <a:lstStyle/>
          <a:p>
            <a:pPr algn="ctr"/>
            <a:r>
              <a:rPr lang="en-US" sz="1400" b="1" dirty="0">
                <a:solidFill>
                  <a:schemeClr val="accent3"/>
                </a:solidFill>
              </a:rPr>
              <a:t>RESD</a:t>
            </a:r>
          </a:p>
          <a:p>
            <a:pPr algn="ctr"/>
            <a:r>
              <a:rPr lang="en-US" sz="1400" b="1" dirty="0">
                <a:solidFill>
                  <a:schemeClr val="accent3"/>
                </a:solidFill>
              </a:rPr>
              <a:t>BUSN</a:t>
            </a:r>
          </a:p>
          <a:p>
            <a:pPr algn="ctr"/>
            <a:r>
              <a:rPr lang="en-US" sz="1400" b="1" dirty="0">
                <a:solidFill>
                  <a:schemeClr val="accent3"/>
                </a:solidFill>
              </a:rPr>
              <a:t>BPBX</a:t>
            </a:r>
          </a:p>
          <a:p>
            <a:pPr algn="ctr"/>
            <a:r>
              <a:rPr lang="en-US" sz="1400" b="1" dirty="0">
                <a:solidFill>
                  <a:schemeClr val="accent3"/>
                </a:solidFill>
              </a:rPr>
              <a:t>WRLS</a:t>
            </a:r>
          </a:p>
          <a:p>
            <a:pPr algn="ctr"/>
            <a:r>
              <a:rPr lang="en-US" sz="1400" b="1" dirty="0">
                <a:solidFill>
                  <a:schemeClr val="accent3"/>
                </a:solidFill>
              </a:rPr>
              <a:t>WPH1</a:t>
            </a:r>
          </a:p>
          <a:p>
            <a:pPr algn="ctr"/>
            <a:r>
              <a:rPr lang="en-US" sz="1400" b="1" dirty="0">
                <a:solidFill>
                  <a:schemeClr val="accent3"/>
                </a:solidFill>
              </a:rPr>
              <a:t>WPH2</a:t>
            </a:r>
          </a:p>
          <a:p>
            <a:pPr algn="ctr"/>
            <a:r>
              <a:rPr lang="en-US" sz="1400" b="1" dirty="0">
                <a:solidFill>
                  <a:schemeClr val="accent3"/>
                </a:solidFill>
              </a:rPr>
              <a:t>VOIP</a:t>
            </a:r>
          </a:p>
        </p:txBody>
      </p:sp>
      <p:sp>
        <p:nvSpPr>
          <p:cNvPr id="22" name="TextBox 21"/>
          <p:cNvSpPr txBox="1"/>
          <p:nvPr/>
        </p:nvSpPr>
        <p:spPr>
          <a:xfrm>
            <a:off x="5609935" y="2969196"/>
            <a:ext cx="2717132" cy="2569934"/>
          </a:xfrm>
          <a:prstGeom prst="rect">
            <a:avLst/>
          </a:prstGeom>
          <a:solidFill>
            <a:schemeClr val="tx1">
              <a:lumMod val="95000"/>
              <a:lumOff val="5000"/>
            </a:schemeClr>
          </a:solidFill>
        </p:spPr>
        <p:txBody>
          <a:bodyPr wrap="square" rtlCol="0">
            <a:spAutoFit/>
          </a:bodyPr>
          <a:lstStyle/>
          <a:p>
            <a:pPr algn="ctr"/>
            <a:r>
              <a:rPr lang="en-US" sz="1400" b="1" dirty="0">
                <a:solidFill>
                  <a:schemeClr val="accent3"/>
                </a:solidFill>
              </a:rPr>
              <a:t>BOX</a:t>
            </a:r>
          </a:p>
          <a:p>
            <a:pPr algn="ctr"/>
            <a:r>
              <a:rPr lang="en-US" sz="1400" b="1" dirty="0">
                <a:solidFill>
                  <a:schemeClr val="accent3"/>
                </a:solidFill>
              </a:rPr>
              <a:t>PIER</a:t>
            </a:r>
          </a:p>
          <a:p>
            <a:pPr algn="ctr"/>
            <a:r>
              <a:rPr lang="en-US" sz="1400" b="1" dirty="0">
                <a:solidFill>
                  <a:schemeClr val="accent3"/>
                </a:solidFill>
              </a:rPr>
              <a:t>APT</a:t>
            </a:r>
          </a:p>
          <a:p>
            <a:pPr algn="ctr"/>
            <a:r>
              <a:rPr lang="en-US" sz="1400" b="1" dirty="0">
                <a:solidFill>
                  <a:schemeClr val="accent3"/>
                </a:solidFill>
              </a:rPr>
              <a:t>SUITE</a:t>
            </a:r>
          </a:p>
          <a:p>
            <a:pPr algn="ctr"/>
            <a:r>
              <a:rPr lang="en-US" sz="1400" b="1" dirty="0">
                <a:solidFill>
                  <a:schemeClr val="accent3"/>
                </a:solidFill>
              </a:rPr>
              <a:t>ROOM</a:t>
            </a:r>
          </a:p>
          <a:p>
            <a:pPr algn="ctr"/>
            <a:r>
              <a:rPr lang="en-US" sz="1400" b="1" dirty="0">
                <a:solidFill>
                  <a:schemeClr val="accent3"/>
                </a:solidFill>
              </a:rPr>
              <a:t>UNIT</a:t>
            </a:r>
          </a:p>
          <a:p>
            <a:pPr algn="ctr"/>
            <a:r>
              <a:rPr lang="en-US" sz="1400" b="1" dirty="0">
                <a:solidFill>
                  <a:schemeClr val="accent3"/>
                </a:solidFill>
              </a:rPr>
              <a:t>LOT</a:t>
            </a:r>
          </a:p>
          <a:p>
            <a:pPr algn="ctr"/>
            <a:r>
              <a:rPr lang="en-US" sz="1400" b="1" dirty="0">
                <a:solidFill>
                  <a:schemeClr val="accent3"/>
                </a:solidFill>
              </a:rPr>
              <a:t>WING</a:t>
            </a:r>
          </a:p>
        </p:txBody>
      </p:sp>
      <p:sp>
        <p:nvSpPr>
          <p:cNvPr id="23" name="TextBox 22"/>
          <p:cNvSpPr txBox="1"/>
          <p:nvPr/>
        </p:nvSpPr>
        <p:spPr>
          <a:xfrm>
            <a:off x="5346031" y="1371600"/>
            <a:ext cx="3352800" cy="584775"/>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Line 8	Latitude, Longitude, Altitude</a:t>
            </a:r>
          </a:p>
        </p:txBody>
      </p:sp>
      <p:sp>
        <p:nvSpPr>
          <p:cNvPr id="24" name="TextBox 23"/>
          <p:cNvSpPr txBox="1"/>
          <p:nvPr/>
        </p:nvSpPr>
        <p:spPr>
          <a:xfrm>
            <a:off x="5612731" y="1371600"/>
            <a:ext cx="2819400" cy="584775"/>
          </a:xfrm>
          <a:prstGeom prst="rect">
            <a:avLst/>
          </a:prstGeom>
          <a:ln/>
          <a:effectLst>
            <a:outerShdw blurRad="50800" dist="38100" dir="8100000" algn="tr" rotWithShape="0">
              <a:prstClr val="black">
                <a:alpha val="40000"/>
              </a:prstClr>
            </a:outerShdw>
          </a:effectLst>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t>Line 9   UNC, % &amp; Class of Service</a:t>
            </a:r>
          </a:p>
        </p:txBody>
      </p:sp>
      <p:sp>
        <p:nvSpPr>
          <p:cNvPr id="25" name="Text Box 3"/>
          <p:cNvSpPr txBox="1">
            <a:spLocks noChangeArrowheads="1"/>
          </p:cNvSpPr>
          <p:nvPr/>
        </p:nvSpPr>
        <p:spPr bwMode="auto">
          <a:xfrm>
            <a:off x="732226" y="1453464"/>
            <a:ext cx="3733800" cy="3552825"/>
          </a:xfrm>
          <a:prstGeom prst="rect">
            <a:avLst/>
          </a:prstGeom>
          <a:solidFill>
            <a:srgbClr val="080808"/>
          </a:solidFill>
          <a:ln w="57150">
            <a:solidFill>
              <a:schemeClr val="bg1"/>
            </a:solidFill>
            <a:miter lim="800000"/>
            <a:headEnd/>
            <a:tailEnd/>
          </a:ln>
        </p:spPr>
        <p:txBody>
          <a:bodyPr>
            <a:spAutoFit/>
          </a:bodyPr>
          <a:lstStyle/>
          <a:p>
            <a:pPr eaLnBrk="0" hangingPunct="0">
              <a:spcBef>
                <a:spcPct val="0"/>
              </a:spcBef>
            </a:pPr>
            <a:r>
              <a:rPr lang="en-US" sz="1400" b="1" dirty="0">
                <a:solidFill>
                  <a:schemeClr val="bg1"/>
                </a:solidFill>
                <a:latin typeface="Courier New" pitchFamily="49" charset="0"/>
              </a:rPr>
              <a:t>*CAUTION* PAY PHONE</a:t>
            </a:r>
          </a:p>
          <a:p>
            <a:pPr eaLnBrk="0" hangingPunct="0">
              <a:spcBef>
                <a:spcPct val="0"/>
              </a:spcBef>
            </a:pPr>
            <a:r>
              <a:rPr lang="en-US" sz="1400" b="1" dirty="0">
                <a:solidFill>
                  <a:schemeClr val="bg1"/>
                </a:solidFill>
                <a:latin typeface="Courier New" pitchFamily="49" charset="0"/>
              </a:rPr>
              <a:t>856-435-9626 14:52:10  02-08-06</a:t>
            </a:r>
          </a:p>
          <a:p>
            <a:pPr eaLnBrk="0" hangingPunct="0">
              <a:spcBef>
                <a:spcPct val="0"/>
              </a:spcBef>
            </a:pPr>
            <a:r>
              <a:rPr lang="en-US" sz="1400" b="1" dirty="0">
                <a:solidFill>
                  <a:schemeClr val="bg1"/>
                </a:solidFill>
                <a:latin typeface="Courier New" pitchFamily="49" charset="0"/>
              </a:rPr>
              <a:t>PORT AUTHORITY TRANSIT CORP</a:t>
            </a:r>
          </a:p>
          <a:p>
            <a:pPr eaLnBrk="0" hangingPunct="0">
              <a:spcBef>
                <a:spcPct val="0"/>
              </a:spcBef>
            </a:pPr>
            <a:r>
              <a:rPr lang="en-US" sz="1400" b="1" dirty="0">
                <a:solidFill>
                  <a:schemeClr val="bg1"/>
                </a:solidFill>
                <a:latin typeface="Courier New" pitchFamily="49" charset="0"/>
              </a:rPr>
              <a:t>000200      BERLIN                    		    ROAD </a:t>
            </a:r>
          </a:p>
          <a:p>
            <a:pPr eaLnBrk="0" hangingPunct="0">
              <a:spcBef>
                <a:spcPct val="0"/>
              </a:spcBef>
            </a:pPr>
            <a:r>
              <a:rPr lang="en-US" sz="1400" b="1" dirty="0">
                <a:solidFill>
                  <a:schemeClr val="bg1"/>
                </a:solidFill>
                <a:latin typeface="Courier New" pitchFamily="49" charset="0"/>
              </a:rPr>
              <a:t>R/O ENTR DWNSTRS</a:t>
            </a:r>
          </a:p>
          <a:p>
            <a:pPr eaLnBrk="0" hangingPunct="0">
              <a:spcBef>
                <a:spcPct val="0"/>
              </a:spcBef>
            </a:pPr>
            <a:r>
              <a:rPr lang="en-US" sz="1400" b="1" dirty="0">
                <a:solidFill>
                  <a:schemeClr val="bg1"/>
                </a:solidFill>
                <a:latin typeface="Courier New" pitchFamily="49" charset="0"/>
              </a:rPr>
              <a:t>LINDENWOLD BORO              NJ</a:t>
            </a:r>
          </a:p>
          <a:p>
            <a:pPr eaLnBrk="0" hangingPunct="0">
              <a:spcBef>
                <a:spcPct val="0"/>
              </a:spcBef>
            </a:pPr>
            <a:r>
              <a:rPr lang="en-US" sz="1400" b="1" dirty="0">
                <a:solidFill>
                  <a:schemeClr val="bg1"/>
                </a:solidFill>
                <a:latin typeface="Courier New" pitchFamily="49" charset="0"/>
              </a:rPr>
              <a:t>BLDG LNDWLD STA CORNER BE</a:t>
            </a:r>
          </a:p>
          <a:p>
            <a:pPr eaLnBrk="0" hangingPunct="0">
              <a:spcBef>
                <a:spcPct val="0"/>
              </a:spcBef>
            </a:pPr>
            <a:r>
              <a:rPr lang="en-US" sz="1400" b="1" dirty="0">
                <a:solidFill>
                  <a:schemeClr val="bg1"/>
                </a:solidFill>
                <a:latin typeface="Courier New" pitchFamily="49" charset="0"/>
              </a:rPr>
              <a:t>                            COIN</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PILOT # 856-435-9626    ESN 0166</a:t>
            </a:r>
          </a:p>
          <a:p>
            <a:pPr eaLnBrk="0" hangingPunct="0">
              <a:spcBef>
                <a:spcPct val="0"/>
              </a:spcBef>
            </a:pPr>
            <a:r>
              <a:rPr lang="en-US" sz="1400" b="1" dirty="0">
                <a:solidFill>
                  <a:schemeClr val="bg1"/>
                </a:solidFill>
                <a:latin typeface="Courier New" pitchFamily="49" charset="0"/>
              </a:rPr>
              <a:t>CAMDEN COUNTY COMM CENTER</a:t>
            </a:r>
          </a:p>
          <a:p>
            <a:pPr eaLnBrk="0" hangingPunct="0">
              <a:spcBef>
                <a:spcPct val="0"/>
              </a:spcBef>
            </a:pPr>
            <a:r>
              <a:rPr lang="en-US" sz="1400" b="1" dirty="0">
                <a:solidFill>
                  <a:schemeClr val="bg1"/>
                </a:solidFill>
                <a:latin typeface="Courier New" pitchFamily="49" charset="0"/>
              </a:rPr>
              <a:t>LINDENWOLD PD       856-783-4900</a:t>
            </a:r>
          </a:p>
          <a:p>
            <a:pPr eaLnBrk="0" hangingPunct="0">
              <a:spcBef>
                <a:spcPct val="0"/>
              </a:spcBef>
            </a:pPr>
            <a:r>
              <a:rPr lang="en-US" sz="1400" b="1" dirty="0">
                <a:solidFill>
                  <a:schemeClr val="bg1"/>
                </a:solidFill>
                <a:latin typeface="Courier New" pitchFamily="49" charset="0"/>
              </a:rPr>
              <a:t>LINDENWOLD FD 1     856-783-4444</a:t>
            </a:r>
          </a:p>
          <a:p>
            <a:pPr eaLnBrk="0" hangingPunct="0">
              <a:spcBef>
                <a:spcPct val="0"/>
              </a:spcBef>
            </a:pPr>
            <a:r>
              <a:rPr lang="en-US" sz="1400" b="1" dirty="0">
                <a:solidFill>
                  <a:schemeClr val="bg1"/>
                </a:solidFill>
                <a:latin typeface="Courier New" pitchFamily="49" charset="0"/>
              </a:rPr>
              <a:t>LINDENWOLD EMS      856-783-4444</a:t>
            </a:r>
          </a:p>
          <a:p>
            <a:pPr eaLnBrk="0" hangingPunct="0">
              <a:spcBef>
                <a:spcPct val="0"/>
              </a:spcBef>
            </a:pPr>
            <a:r>
              <a:rPr lang="en-US" sz="1400" b="1" dirty="0">
                <a:solidFill>
                  <a:schemeClr val="bg1"/>
                </a:solidFill>
                <a:latin typeface="Courier New" pitchFamily="49" charset="0"/>
              </a:rPr>
              <a:t>	             LEC VERZN</a:t>
            </a:r>
            <a:endParaRPr lang="en-US" dirty="0">
              <a:solidFill>
                <a:schemeClr val="bg1"/>
              </a:solidFill>
              <a:latin typeface="Courier New" pitchFamily="49" charset="0"/>
            </a:endParaRPr>
          </a:p>
        </p:txBody>
      </p:sp>
      <p:sp>
        <p:nvSpPr>
          <p:cNvPr id="26" name="Text Box 89"/>
          <p:cNvSpPr txBox="1">
            <a:spLocks noChangeArrowheads="1"/>
          </p:cNvSpPr>
          <p:nvPr/>
        </p:nvSpPr>
        <p:spPr bwMode="auto">
          <a:xfrm>
            <a:off x="742502" y="1494710"/>
            <a:ext cx="3733800" cy="3552825"/>
          </a:xfrm>
          <a:prstGeom prst="rect">
            <a:avLst/>
          </a:prstGeom>
          <a:solidFill>
            <a:srgbClr val="080808"/>
          </a:solidFill>
          <a:ln w="57150">
            <a:solidFill>
              <a:schemeClr val="bg1"/>
            </a:solidFill>
            <a:miter lim="800000"/>
            <a:headEnd/>
            <a:tailEnd/>
          </a:ln>
        </p:spPr>
        <p:txBody>
          <a:bodyPr>
            <a:spAutoFit/>
          </a:bodyPr>
          <a:lstStyle/>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856-858-7626 11:43:12  02-08-06</a:t>
            </a:r>
          </a:p>
          <a:p>
            <a:pPr eaLnBrk="0" hangingPunct="0">
              <a:spcBef>
                <a:spcPct val="0"/>
              </a:spcBef>
            </a:pPr>
            <a:r>
              <a:rPr lang="en-US" sz="1400" b="1" dirty="0">
                <a:solidFill>
                  <a:schemeClr val="bg1"/>
                </a:solidFill>
                <a:latin typeface="Courier New" pitchFamily="49" charset="0"/>
              </a:rPr>
              <a:t>FLANAGAN ROBERT</a:t>
            </a:r>
          </a:p>
          <a:p>
            <a:pPr eaLnBrk="0" hangingPunct="0">
              <a:spcBef>
                <a:spcPct val="0"/>
              </a:spcBef>
            </a:pPr>
            <a:r>
              <a:rPr lang="en-US" sz="1400" b="1" dirty="0">
                <a:solidFill>
                  <a:schemeClr val="bg1"/>
                </a:solidFill>
                <a:latin typeface="Courier New" pitchFamily="49" charset="0"/>
              </a:rPr>
              <a:t>000210      CRYSTAL LAKE                    		    AVE  W </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HADDON TWP                   NJ</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APT        262-A FLR       RESD</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PILOT # 856-858-7626   ESN 1387</a:t>
            </a:r>
          </a:p>
          <a:p>
            <a:pPr eaLnBrk="0" hangingPunct="0">
              <a:spcBef>
                <a:spcPct val="0"/>
              </a:spcBef>
            </a:pPr>
            <a:r>
              <a:rPr lang="en-US" sz="1400" b="1" dirty="0">
                <a:solidFill>
                  <a:schemeClr val="bg1"/>
                </a:solidFill>
                <a:latin typeface="Courier New" pitchFamily="49" charset="0"/>
              </a:rPr>
              <a:t>CAMDEN COUNTY COMM CENTER</a:t>
            </a:r>
          </a:p>
          <a:p>
            <a:pPr eaLnBrk="0" hangingPunct="0">
              <a:spcBef>
                <a:spcPct val="0"/>
              </a:spcBef>
            </a:pPr>
            <a:r>
              <a:rPr lang="en-US" sz="1400" b="1" dirty="0">
                <a:solidFill>
                  <a:schemeClr val="bg1"/>
                </a:solidFill>
                <a:latin typeface="Courier New" pitchFamily="49" charset="0"/>
              </a:rPr>
              <a:t>HADDON TWP PD       856-783-4900</a:t>
            </a:r>
          </a:p>
          <a:p>
            <a:pPr eaLnBrk="0" hangingPunct="0">
              <a:spcBef>
                <a:spcPct val="0"/>
              </a:spcBef>
            </a:pPr>
            <a:r>
              <a:rPr lang="en-US" sz="1400" b="1" dirty="0">
                <a:solidFill>
                  <a:schemeClr val="bg1"/>
                </a:solidFill>
                <a:latin typeface="Courier New" pitchFamily="49" charset="0"/>
              </a:rPr>
              <a:t>WESTMONT FD         856-783-4444</a:t>
            </a:r>
          </a:p>
          <a:p>
            <a:pPr eaLnBrk="0" hangingPunct="0">
              <a:spcBef>
                <a:spcPct val="0"/>
              </a:spcBef>
            </a:pPr>
            <a:r>
              <a:rPr lang="en-US" sz="1400" b="1" dirty="0">
                <a:solidFill>
                  <a:schemeClr val="bg1"/>
                </a:solidFill>
                <a:latin typeface="Courier New" pitchFamily="49" charset="0"/>
              </a:rPr>
              <a:t>WESTMONT EMS        856-783-4444</a:t>
            </a:r>
          </a:p>
          <a:p>
            <a:pPr eaLnBrk="0" hangingPunct="0">
              <a:spcBef>
                <a:spcPct val="0"/>
              </a:spcBef>
            </a:pPr>
            <a:r>
              <a:rPr lang="en-US" sz="1400" b="1" dirty="0">
                <a:solidFill>
                  <a:schemeClr val="bg1"/>
                </a:solidFill>
                <a:latin typeface="Courier New" pitchFamily="49" charset="0"/>
              </a:rPr>
              <a:t>	             LEC CAVLR</a:t>
            </a:r>
            <a:endParaRPr lang="en-US" dirty="0">
              <a:solidFill>
                <a:schemeClr val="bg1"/>
              </a:solidFill>
              <a:latin typeface="Courier New" pitchFamily="49" charset="0"/>
            </a:endParaRPr>
          </a:p>
        </p:txBody>
      </p:sp>
      <p:sp>
        <p:nvSpPr>
          <p:cNvPr id="27" name="Text Box 3"/>
          <p:cNvSpPr txBox="1">
            <a:spLocks noChangeArrowheads="1"/>
          </p:cNvSpPr>
          <p:nvPr/>
        </p:nvSpPr>
        <p:spPr bwMode="auto">
          <a:xfrm>
            <a:off x="742502" y="1535956"/>
            <a:ext cx="3733800" cy="3552825"/>
          </a:xfrm>
          <a:prstGeom prst="rect">
            <a:avLst/>
          </a:prstGeom>
          <a:solidFill>
            <a:srgbClr val="080808"/>
          </a:solidFill>
          <a:ln w="57150">
            <a:solidFill>
              <a:schemeClr val="bg1"/>
            </a:solidFill>
            <a:miter lim="800000"/>
            <a:headEnd/>
            <a:tailEnd/>
          </a:ln>
        </p:spPr>
        <p:txBody>
          <a:bodyPr>
            <a:spAutoFit/>
          </a:bodyPr>
          <a:lstStyle/>
          <a:p>
            <a:pPr eaLnBrk="0" hangingPunct="0">
              <a:spcBef>
                <a:spcPct val="0"/>
              </a:spcBef>
            </a:pPr>
            <a:r>
              <a:rPr lang="en-US" sz="1400" b="1" dirty="0">
                <a:solidFill>
                  <a:schemeClr val="bg1"/>
                </a:solidFill>
                <a:latin typeface="Courier New" pitchFamily="49" charset="0"/>
              </a:rPr>
              <a:t>*WRLS PH1*</a:t>
            </a:r>
          </a:p>
          <a:p>
            <a:pPr eaLnBrk="0" hangingPunct="0">
              <a:spcBef>
                <a:spcPct val="0"/>
              </a:spcBef>
            </a:pPr>
            <a:r>
              <a:rPr lang="en-US" sz="1400" b="1" dirty="0">
                <a:solidFill>
                  <a:schemeClr val="bg1"/>
                </a:solidFill>
                <a:latin typeface="Courier New" pitchFamily="49" charset="0"/>
              </a:rPr>
              <a:t>609-789-2345 09:20:34  02-08-05</a:t>
            </a:r>
          </a:p>
          <a:p>
            <a:pPr eaLnBrk="0" hangingPunct="0">
              <a:spcBef>
                <a:spcPct val="0"/>
              </a:spcBef>
            </a:pPr>
            <a:r>
              <a:rPr lang="en-US" sz="1400" b="1" dirty="0">
                <a:solidFill>
                  <a:schemeClr val="bg1"/>
                </a:solidFill>
                <a:latin typeface="Courier New" pitchFamily="49" charset="0"/>
              </a:rPr>
              <a:t>VERIZON WIRELESS</a:t>
            </a:r>
          </a:p>
          <a:p>
            <a:pPr eaLnBrk="0" hangingPunct="0">
              <a:spcBef>
                <a:spcPct val="0"/>
              </a:spcBef>
            </a:pPr>
            <a:r>
              <a:rPr lang="en-US" sz="1400" b="1" dirty="0">
                <a:solidFill>
                  <a:schemeClr val="bg1"/>
                </a:solidFill>
                <a:latin typeface="Courier New" pitchFamily="49" charset="0"/>
              </a:rPr>
              <a:t>0000000088       DENNISVILLE</a:t>
            </a:r>
          </a:p>
          <a:p>
            <a:pPr eaLnBrk="0" hangingPunct="0">
              <a:spcBef>
                <a:spcPct val="0"/>
              </a:spcBef>
            </a:pPr>
            <a:r>
              <a:rPr lang="en-US" sz="1400" b="1" dirty="0">
                <a:solidFill>
                  <a:schemeClr val="bg1"/>
                </a:solidFill>
                <a:latin typeface="Courier New" pitchFamily="49" charset="0"/>
              </a:rPr>
              <a:t>                    RD       NE</a:t>
            </a:r>
          </a:p>
          <a:p>
            <a:pPr eaLnBrk="0" hangingPunct="0">
              <a:spcBef>
                <a:spcPct val="0"/>
              </a:spcBef>
            </a:pPr>
            <a:r>
              <a:rPr lang="en-US" sz="1400" b="1" dirty="0">
                <a:solidFill>
                  <a:schemeClr val="bg1"/>
                </a:solidFill>
                <a:latin typeface="Courier New" pitchFamily="49" charset="0"/>
              </a:rPr>
              <a:t>RADIUS 05 MILES</a:t>
            </a:r>
          </a:p>
          <a:p>
            <a:pPr eaLnBrk="0" hangingPunct="0">
              <a:spcBef>
                <a:spcPct val="0"/>
              </a:spcBef>
            </a:pPr>
            <a:r>
              <a:rPr lang="en-US" sz="1400" b="1" dirty="0">
                <a:solidFill>
                  <a:schemeClr val="bg1"/>
                </a:solidFill>
                <a:latin typeface="Courier New" pitchFamily="49" charset="0"/>
              </a:rPr>
              <a:t>MIDDLE TWP                    XX</a:t>
            </a:r>
          </a:p>
          <a:p>
            <a:pPr eaLnBrk="0" hangingPunct="0">
              <a:spcBef>
                <a:spcPct val="0"/>
              </a:spcBef>
            </a:pPr>
            <a:r>
              <a:rPr lang="en-US" sz="1400" b="1" dirty="0">
                <a:solidFill>
                  <a:schemeClr val="bg1"/>
                </a:solidFill>
                <a:latin typeface="Courier New" pitchFamily="49" charset="0"/>
              </a:rPr>
              <a:t>+039.073200  –074.492600</a:t>
            </a:r>
          </a:p>
          <a:p>
            <a:pPr eaLnBrk="0" hangingPunct="0">
              <a:spcBef>
                <a:spcPct val="0"/>
              </a:spcBef>
            </a:pPr>
            <a:r>
              <a:rPr lang="en-US" sz="1400" b="1" dirty="0">
                <a:solidFill>
                  <a:schemeClr val="bg1"/>
                </a:solidFill>
                <a:latin typeface="Courier New" pitchFamily="49" charset="0"/>
              </a:rPr>
              <a:t>UNC:            %           WPH1</a:t>
            </a:r>
          </a:p>
          <a:p>
            <a:pPr eaLnBrk="0" hangingPunct="0">
              <a:spcBef>
                <a:spcPct val="0"/>
              </a:spcBef>
            </a:pPr>
            <a:endParaRPr lang="en-US" sz="1400" b="1" dirty="0">
              <a:solidFill>
                <a:schemeClr val="bg1"/>
              </a:solidFill>
              <a:latin typeface="Courier New" pitchFamily="49" charset="0"/>
            </a:endParaRPr>
          </a:p>
          <a:p>
            <a:pPr eaLnBrk="0" hangingPunct="0">
              <a:spcBef>
                <a:spcPct val="0"/>
              </a:spcBef>
            </a:pPr>
            <a:r>
              <a:rPr lang="en-US" sz="1400" b="1" dirty="0">
                <a:solidFill>
                  <a:schemeClr val="bg1"/>
                </a:solidFill>
                <a:latin typeface="Courier New" pitchFamily="49" charset="0"/>
              </a:rPr>
              <a:t>ESRD # 609-511-4000     ESN 5404</a:t>
            </a:r>
          </a:p>
          <a:p>
            <a:pPr eaLnBrk="0" hangingPunct="0">
              <a:spcBef>
                <a:spcPct val="0"/>
              </a:spcBef>
            </a:pPr>
            <a:r>
              <a:rPr lang="en-US" sz="1400" b="1" dirty="0">
                <a:solidFill>
                  <a:schemeClr val="bg1"/>
                </a:solidFill>
                <a:latin typeface="Courier New" pitchFamily="49" charset="0"/>
              </a:rPr>
              <a:t>NJSP OUD-SOUTH COMM 4</a:t>
            </a:r>
          </a:p>
          <a:p>
            <a:pPr eaLnBrk="0" hangingPunct="0">
              <a:spcBef>
                <a:spcPct val="0"/>
              </a:spcBef>
            </a:pPr>
            <a:r>
              <a:rPr lang="en-US" sz="1400" b="1" dirty="0">
                <a:solidFill>
                  <a:schemeClr val="bg1"/>
                </a:solidFill>
                <a:latin typeface="Courier New" pitchFamily="49" charset="0"/>
              </a:rPr>
              <a:t>F1=GS PKY BASS RVR 609  295-2031</a:t>
            </a:r>
          </a:p>
          <a:p>
            <a:pPr eaLnBrk="0" hangingPunct="0">
              <a:spcBef>
                <a:spcPct val="0"/>
              </a:spcBef>
            </a:pPr>
            <a:r>
              <a:rPr lang="en-US" sz="1400" b="1" dirty="0">
                <a:solidFill>
                  <a:schemeClr val="bg1"/>
                </a:solidFill>
                <a:latin typeface="Courier New" pitchFamily="49" charset="0"/>
              </a:rPr>
              <a:t>F2=MIDDLE TWP PSAP 609  465-8700</a:t>
            </a:r>
          </a:p>
          <a:p>
            <a:pPr eaLnBrk="0" hangingPunct="0">
              <a:spcBef>
                <a:spcPct val="0"/>
              </a:spcBef>
            </a:pPr>
            <a:r>
              <a:rPr lang="en-US" sz="1400" b="1" dirty="0">
                <a:solidFill>
                  <a:schemeClr val="bg1"/>
                </a:solidFill>
                <a:latin typeface="Courier New" pitchFamily="49" charset="0"/>
              </a:rPr>
              <a:t>F3=LOWER TWP PSAP 609   886-2711</a:t>
            </a:r>
          </a:p>
          <a:p>
            <a:pPr eaLnBrk="0" hangingPunct="0">
              <a:spcBef>
                <a:spcPct val="0"/>
              </a:spcBef>
            </a:pPr>
            <a:r>
              <a:rPr lang="en-US" sz="1400" b="1" dirty="0">
                <a:solidFill>
                  <a:schemeClr val="bg1"/>
                </a:solidFill>
                <a:latin typeface="Courier New" pitchFamily="49" charset="0"/>
              </a:rPr>
              <a:t>	             LEC VRZWL</a:t>
            </a:r>
            <a:endParaRPr lang="en-US" dirty="0">
              <a:solidFill>
                <a:schemeClr val="bg1"/>
              </a:solidFill>
              <a:latin typeface="Courier New" pitchFamily="49" charset="0"/>
            </a:endParaRPr>
          </a:p>
        </p:txBody>
      </p:sp>
      <p:pic>
        <p:nvPicPr>
          <p:cNvPr id="28"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109" y="2417027"/>
            <a:ext cx="3254375" cy="3124200"/>
          </a:xfrm>
          <a:prstGeom prst="rect">
            <a:avLst/>
          </a:prstGeom>
        </p:spPr>
      </p:pic>
    </p:spTree>
    <p:extLst>
      <p:ext uri="{BB962C8B-B14F-4D97-AF65-F5344CB8AC3E}">
        <p14:creationId xmlns:p14="http://schemas.microsoft.com/office/powerpoint/2010/main" val="394464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41" presetID="22" presetClass="entr" presetSubtype="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67" presetID="22" presetClass="entr" presetSubtype="1"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up)">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0" grpId="0" animBg="1"/>
      <p:bldP spid="21" grpId="0" animBg="1"/>
      <p:bldP spid="14" grpId="0" animBg="1"/>
      <p:bldP spid="18" grpId="0" animBg="1"/>
      <p:bldP spid="22" grpId="0" animBg="1"/>
      <p:bldP spid="23" grpId="0" animBg="1"/>
      <p:bldP spid="24" grpId="0" animBg="1"/>
      <p:bldP spid="26" grpId="0" animBg="1" autoUpdateAnimBg="0"/>
      <p:bldP spid="27"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Reading the ALI Monitor</a:t>
            </a:r>
          </a:p>
        </p:txBody>
      </p:sp>
      <p:sp>
        <p:nvSpPr>
          <p:cNvPr id="46084" name="TextBox 4"/>
          <p:cNvSpPr txBox="1">
            <a:spLocks noChangeArrowheads="1"/>
          </p:cNvSpPr>
          <p:nvPr/>
        </p:nvSpPr>
        <p:spPr bwMode="auto">
          <a:xfrm>
            <a:off x="687614" y="41529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No Record Found</a:t>
            </a:r>
          </a:p>
        </p:txBody>
      </p:sp>
      <p:pic>
        <p:nvPicPr>
          <p:cNvPr id="46085"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19600" y="1600200"/>
            <a:ext cx="38862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152" y="1714501"/>
            <a:ext cx="3451096" cy="320039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Reading the ALI Monitor</a:t>
            </a:r>
          </a:p>
        </p:txBody>
      </p:sp>
      <p:sp>
        <p:nvSpPr>
          <p:cNvPr id="46084" name="TextBox 4"/>
          <p:cNvSpPr txBox="1">
            <a:spLocks noChangeArrowheads="1"/>
          </p:cNvSpPr>
          <p:nvPr/>
        </p:nvSpPr>
        <p:spPr bwMode="auto">
          <a:xfrm>
            <a:off x="687614" y="41529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ANI Failure</a:t>
            </a:r>
          </a:p>
        </p:txBody>
      </p:sp>
      <p:pic>
        <p:nvPicPr>
          <p:cNvPr id="46085"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19600" y="1600200"/>
            <a:ext cx="38862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52600"/>
            <a:ext cx="3234810" cy="3074107"/>
          </a:xfrm>
          <a:prstGeom prst="rect">
            <a:avLst/>
          </a:prstGeom>
        </p:spPr>
      </p:pic>
    </p:spTree>
    <p:extLst>
      <p:ext uri="{BB962C8B-B14F-4D97-AF65-F5344CB8AC3E}">
        <p14:creationId xmlns:p14="http://schemas.microsoft.com/office/powerpoint/2010/main" val="611767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PSAP Inquiry Form</a:t>
            </a:r>
          </a:p>
        </p:txBody>
      </p:sp>
      <p:pic>
        <p:nvPicPr>
          <p:cNvPr id="47108" name="Picture 4" descr="C:\Documents and Settings\ONVHUEG\Local Settings\Temporary Internet Files\Content.IE5\LQHX0HIZ\MC900413596[1].wmf"/>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1" y="2286000"/>
            <a:ext cx="1524000" cy="1324007"/>
          </a:xfrm>
          <a:prstGeom prst="rect">
            <a:avLst/>
          </a:prstGeom>
          <a:noFill/>
          <a:ln>
            <a:noFill/>
          </a:ln>
        </p:spPr>
      </p:pic>
      <p:sp>
        <p:nvSpPr>
          <p:cNvPr id="6" name="Content Placeholder 1"/>
          <p:cNvSpPr>
            <a:spLocks noGrp="1"/>
          </p:cNvSpPr>
          <p:nvPr>
            <p:ph idx="1"/>
          </p:nvPr>
        </p:nvSpPr>
        <p:spPr>
          <a:xfrm>
            <a:off x="2133600" y="1417638"/>
            <a:ext cx="6553200" cy="4525963"/>
          </a:xfrm>
        </p:spPr>
        <p:txBody>
          <a:bodyPr>
            <a:normAutofit lnSpcReduction="10000"/>
          </a:bodyPr>
          <a:lstStyle/>
          <a:p>
            <a:r>
              <a:rPr lang="en-US" i="1" dirty="0"/>
              <a:t>This form is used to alert the DMC or the telephone service provider of omissions or errors in the database. </a:t>
            </a:r>
          </a:p>
          <a:p>
            <a:r>
              <a:rPr lang="en-US" b="1" i="1" dirty="0"/>
              <a:t>The form should be faxed to the LEC responsible for the customer’s record or the Verizon DMC for no record found calls.</a:t>
            </a:r>
            <a:endParaRPr lang="en-US" dirty="0"/>
          </a:p>
          <a:p>
            <a:endParaRPr lang="en-US"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PSAP Inquiry Form</a:t>
            </a:r>
          </a:p>
        </p:txBody>
      </p:sp>
      <p:graphicFrame>
        <p:nvGraphicFramePr>
          <p:cNvPr id="5" name="Table 4"/>
          <p:cNvGraphicFramePr>
            <a:graphicFrameLocks noGrp="1"/>
          </p:cNvGraphicFramePr>
          <p:nvPr/>
        </p:nvGraphicFramePr>
        <p:xfrm>
          <a:off x="2438400" y="2057400"/>
          <a:ext cx="5410200" cy="3518326"/>
        </p:xfrm>
        <a:graphic>
          <a:graphicData uri="http://schemas.openxmlformats.org/drawingml/2006/table">
            <a:tbl>
              <a:tblPr/>
              <a:tblGrid>
                <a:gridCol w="773448">
                  <a:extLst>
                    <a:ext uri="{9D8B030D-6E8A-4147-A177-3AD203B41FA5}">
                      <a16:colId xmlns:a16="http://schemas.microsoft.com/office/drawing/2014/main" val="20000"/>
                    </a:ext>
                  </a:extLst>
                </a:gridCol>
                <a:gridCol w="609925">
                  <a:extLst>
                    <a:ext uri="{9D8B030D-6E8A-4147-A177-3AD203B41FA5}">
                      <a16:colId xmlns:a16="http://schemas.microsoft.com/office/drawing/2014/main" val="20001"/>
                    </a:ext>
                  </a:extLst>
                </a:gridCol>
                <a:gridCol w="548708">
                  <a:extLst>
                    <a:ext uri="{9D8B030D-6E8A-4147-A177-3AD203B41FA5}">
                      <a16:colId xmlns:a16="http://schemas.microsoft.com/office/drawing/2014/main" val="20002"/>
                    </a:ext>
                  </a:extLst>
                </a:gridCol>
                <a:gridCol w="582917">
                  <a:extLst>
                    <a:ext uri="{9D8B030D-6E8A-4147-A177-3AD203B41FA5}">
                      <a16:colId xmlns:a16="http://schemas.microsoft.com/office/drawing/2014/main" val="20003"/>
                    </a:ext>
                  </a:extLst>
                </a:gridCol>
                <a:gridCol w="542405">
                  <a:extLst>
                    <a:ext uri="{9D8B030D-6E8A-4147-A177-3AD203B41FA5}">
                      <a16:colId xmlns:a16="http://schemas.microsoft.com/office/drawing/2014/main" val="20004"/>
                    </a:ext>
                  </a:extLst>
                </a:gridCol>
                <a:gridCol w="590119">
                  <a:extLst>
                    <a:ext uri="{9D8B030D-6E8A-4147-A177-3AD203B41FA5}">
                      <a16:colId xmlns:a16="http://schemas.microsoft.com/office/drawing/2014/main" val="20005"/>
                    </a:ext>
                  </a:extLst>
                </a:gridCol>
                <a:gridCol w="481638">
                  <a:extLst>
                    <a:ext uri="{9D8B030D-6E8A-4147-A177-3AD203B41FA5}">
                      <a16:colId xmlns:a16="http://schemas.microsoft.com/office/drawing/2014/main" val="20006"/>
                    </a:ext>
                  </a:extLst>
                </a:gridCol>
                <a:gridCol w="1281040">
                  <a:extLst>
                    <a:ext uri="{9D8B030D-6E8A-4147-A177-3AD203B41FA5}">
                      <a16:colId xmlns:a16="http://schemas.microsoft.com/office/drawing/2014/main" val="20007"/>
                    </a:ext>
                  </a:extLst>
                </a:gridCol>
              </a:tblGrid>
              <a:tr h="182488">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Call Date:</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900" b="1" dirty="0">
                          <a:solidFill>
                            <a:srgbClr val="000000"/>
                          </a:solidFill>
                          <a:latin typeface="Arial"/>
                          <a:ea typeface="Times New Roman"/>
                          <a:cs typeface="Times New Roman"/>
                        </a:rPr>
                        <a:t>Call Time:</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LEC ID:</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pPr>
                      <a:r>
                        <a:rPr lang="en-US" sz="900" b="1" dirty="0">
                          <a:solidFill>
                            <a:srgbClr val="000000"/>
                          </a:solidFill>
                          <a:latin typeface="Arial"/>
                          <a:ea typeface="Times New Roman"/>
                          <a:cs typeface="Times New Roman"/>
                        </a:rPr>
                        <a:t>     Test Call       Actual Call</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82488">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PSAP Name:</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PSAP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County:</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259">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PSAP Tel.#</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PSAP Fax#</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PSAP Tkt#</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Operator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488">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Reported Telephone # </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CF#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259">
                <a:tc gridSpan="7">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SECTION 1: Enter data exactly as displayed on ALI Monitor or attach print screen copy</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2488">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Caution Msg:</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Name:</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259">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Street #</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Street Name:</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2488">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Locality</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Unit#</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Flr#</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pPr>
                      <a:r>
                        <a:rPr lang="en-US" sz="900" b="1" dirty="0">
                          <a:solidFill>
                            <a:srgbClr val="000000"/>
                          </a:solidFill>
                          <a:latin typeface="Arial"/>
                          <a:ea typeface="Times New Roman"/>
                          <a:cs typeface="Times New Roman"/>
                        </a:rPr>
                        <a:t>Class Service:</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182488">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Municipality</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Bldg ID</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2488">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Pilot #</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ESN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0"/>
                        </a:spcAft>
                      </a:pPr>
                      <a:r>
                        <a:rPr lang="en-US" sz="900" dirty="0">
                          <a:solidFill>
                            <a:srgbClr val="000000"/>
                          </a:solidFill>
                          <a:latin typeface="Arial"/>
                          <a:ea typeface="Times New Roman"/>
                          <a:cs typeface="Times New Roman"/>
                        </a:rPr>
                        <a:t>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74259">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PSAP ID</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259">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Police</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0670">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Fire</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4259">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EMS</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4259">
                <a:tc>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EMS</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47108" name="Picture 4" descr="C:\Documents and Settings\ONVHUEG\Local Settings\Temporary Internet Files\Content.IE5\LQHX0HIZ\MC900413596[1].wmf"/>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1" y="2286000"/>
            <a:ext cx="1524000" cy="1324007"/>
          </a:xfrm>
          <a:prstGeom prst="rect">
            <a:avLst/>
          </a:prstGeom>
          <a:noFill/>
          <a:ln>
            <a:noFill/>
          </a:ln>
        </p:spPr>
      </p:pic>
    </p:spTree>
    <p:extLst>
      <p:ext uri="{BB962C8B-B14F-4D97-AF65-F5344CB8AC3E}">
        <p14:creationId xmlns:p14="http://schemas.microsoft.com/office/powerpoint/2010/main" val="3923488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PSAP Inquiry Form</a:t>
            </a:r>
          </a:p>
        </p:txBody>
      </p:sp>
      <p:graphicFrame>
        <p:nvGraphicFramePr>
          <p:cNvPr id="4" name="Table 3"/>
          <p:cNvGraphicFramePr>
            <a:graphicFrameLocks noGrp="1"/>
          </p:cNvGraphicFramePr>
          <p:nvPr>
            <p:extLst>
              <p:ext uri="{D42A27DB-BD31-4B8C-83A1-F6EECF244321}">
                <p14:modId xmlns:p14="http://schemas.microsoft.com/office/powerpoint/2010/main" val="3109936400"/>
              </p:ext>
            </p:extLst>
          </p:nvPr>
        </p:nvGraphicFramePr>
        <p:xfrm>
          <a:off x="2552700" y="1165221"/>
          <a:ext cx="5105400" cy="4960942"/>
        </p:xfrm>
        <a:graphic>
          <a:graphicData uri="http://schemas.openxmlformats.org/drawingml/2006/table">
            <a:tbl>
              <a:tblPr/>
              <a:tblGrid>
                <a:gridCol w="64827">
                  <a:extLst>
                    <a:ext uri="{9D8B030D-6E8A-4147-A177-3AD203B41FA5}">
                      <a16:colId xmlns:a16="http://schemas.microsoft.com/office/drawing/2014/main" val="20000"/>
                    </a:ext>
                  </a:extLst>
                </a:gridCol>
                <a:gridCol w="450135">
                  <a:extLst>
                    <a:ext uri="{9D8B030D-6E8A-4147-A177-3AD203B41FA5}">
                      <a16:colId xmlns:a16="http://schemas.microsoft.com/office/drawing/2014/main" val="20001"/>
                    </a:ext>
                  </a:extLst>
                </a:gridCol>
                <a:gridCol w="450468">
                  <a:extLst>
                    <a:ext uri="{9D8B030D-6E8A-4147-A177-3AD203B41FA5}">
                      <a16:colId xmlns:a16="http://schemas.microsoft.com/office/drawing/2014/main" val="20002"/>
                    </a:ext>
                  </a:extLst>
                </a:gridCol>
                <a:gridCol w="405255">
                  <a:extLst>
                    <a:ext uri="{9D8B030D-6E8A-4147-A177-3AD203B41FA5}">
                      <a16:colId xmlns:a16="http://schemas.microsoft.com/office/drawing/2014/main" val="20003"/>
                    </a:ext>
                  </a:extLst>
                </a:gridCol>
                <a:gridCol w="430521">
                  <a:extLst>
                    <a:ext uri="{9D8B030D-6E8A-4147-A177-3AD203B41FA5}">
                      <a16:colId xmlns:a16="http://schemas.microsoft.com/office/drawing/2014/main" val="20004"/>
                    </a:ext>
                  </a:extLst>
                </a:gridCol>
                <a:gridCol w="400600">
                  <a:extLst>
                    <a:ext uri="{9D8B030D-6E8A-4147-A177-3AD203B41FA5}">
                      <a16:colId xmlns:a16="http://schemas.microsoft.com/office/drawing/2014/main" val="20005"/>
                    </a:ext>
                  </a:extLst>
                </a:gridCol>
                <a:gridCol w="435840">
                  <a:extLst>
                    <a:ext uri="{9D8B030D-6E8A-4147-A177-3AD203B41FA5}">
                      <a16:colId xmlns:a16="http://schemas.microsoft.com/office/drawing/2014/main" val="20006"/>
                    </a:ext>
                  </a:extLst>
                </a:gridCol>
                <a:gridCol w="355720">
                  <a:extLst>
                    <a:ext uri="{9D8B030D-6E8A-4147-A177-3AD203B41FA5}">
                      <a16:colId xmlns:a16="http://schemas.microsoft.com/office/drawing/2014/main" val="20007"/>
                    </a:ext>
                  </a:extLst>
                </a:gridCol>
                <a:gridCol w="2112034">
                  <a:extLst>
                    <a:ext uri="{9D8B030D-6E8A-4147-A177-3AD203B41FA5}">
                      <a16:colId xmlns:a16="http://schemas.microsoft.com/office/drawing/2014/main" val="20008"/>
                    </a:ext>
                  </a:extLst>
                </a:gridCol>
              </a:tblGrid>
              <a:tr h="274347">
                <a:tc gridSpan="7">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SECTION 2: Enter only data that is to be corrected, </a:t>
                      </a:r>
                      <a:r>
                        <a:rPr lang="en-US" sz="900" b="1" i="1" dirty="0">
                          <a:solidFill>
                            <a:srgbClr val="000000"/>
                          </a:solidFill>
                          <a:latin typeface="Arial"/>
                          <a:ea typeface="Times New Roman"/>
                          <a:cs typeface="Times New Roman"/>
                        </a:rPr>
                        <a:t>leave unaffected fields blank</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347">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Caution Msg:</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Name:</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347">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Street #</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Street Name:</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74">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Locality</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Unit#</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Flr#</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pPr>
                      <a:r>
                        <a:rPr lang="en-US" sz="900" b="1" dirty="0">
                          <a:solidFill>
                            <a:srgbClr val="000000"/>
                          </a:solidFill>
                          <a:latin typeface="Arial"/>
                          <a:ea typeface="Times New Roman"/>
                          <a:cs typeface="Times New Roman"/>
                        </a:rPr>
                        <a:t>Class Service:</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274347">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Municipality</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Bldg ID</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74">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Pilot #</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ESN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0"/>
                        </a:spcAft>
                      </a:pPr>
                      <a:r>
                        <a:rPr lang="en-US" sz="900" dirty="0">
                          <a:solidFill>
                            <a:srgbClr val="000000"/>
                          </a:solidFill>
                          <a:latin typeface="Arial"/>
                          <a:ea typeface="Times New Roman"/>
                          <a:cs typeface="Times New Roman"/>
                        </a:rPr>
                        <a:t>               |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4347">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PSAP ID</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347">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Police</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4347">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Fire</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4347">
                <a:tc gridSpan="2">
                  <a:txBody>
                    <a:bodyPr/>
                    <a:lstStyle/>
                    <a:p>
                      <a:pPr marL="0" marR="0" algn="ctr">
                        <a:spcBef>
                          <a:spcPts val="0"/>
                        </a:spcBef>
                        <a:spcAft>
                          <a:spcPts val="0"/>
                        </a:spcAft>
                        <a:tabLst>
                          <a:tab pos="285750" algn="l"/>
                        </a:tabLst>
                      </a:pPr>
                      <a:r>
                        <a:rPr lang="en-US" sz="900" b="1" dirty="0">
                          <a:solidFill>
                            <a:srgbClr val="000000"/>
                          </a:solidFill>
                          <a:latin typeface="Arial"/>
                          <a:ea typeface="Times New Roman"/>
                          <a:cs typeface="Times New Roman"/>
                        </a:rPr>
                        <a:t>EMS</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Tel #   [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4347">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T</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0"/>
                        </a:spcAft>
                      </a:pPr>
                      <a:r>
                        <a:rPr lang="en-US" sz="900" b="1" dirty="0">
                          <a:solidFill>
                            <a:srgbClr val="000000"/>
                          </a:solidFill>
                          <a:latin typeface="Arial"/>
                          <a:ea typeface="Times New Roman"/>
                          <a:cs typeface="Times New Roman"/>
                        </a:rPr>
                        <a:t>Findings         tax ofc        cust         other</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 Order #</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0"/>
                        </a:spcAft>
                      </a:pPr>
                      <a:r>
                        <a:rPr lang="en-US" sz="900" b="1" dirty="0">
                          <a:solidFill>
                            <a:srgbClr val="000000"/>
                          </a:solidFill>
                          <a:latin typeface="Arial"/>
                          <a:ea typeface="Times New Roman"/>
                          <a:cs typeface="Times New Roman"/>
                        </a:rPr>
                        <a:t>Database Updated       No trouble found</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74347">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E</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pPr>
                      <a:r>
                        <a:rPr lang="en-US" sz="900" b="1" dirty="0">
                          <a:solidFill>
                            <a:srgbClr val="000000"/>
                          </a:solidFill>
                          <a:latin typeface="Arial"/>
                          <a:ea typeface="Times New Roman"/>
                          <a:cs typeface="Times New Roman"/>
                        </a:rPr>
                        <a:t>Enter Corrected Data</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L</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C</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O</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4347">
                <a:tc>
                  <a:txBody>
                    <a:bodyPr/>
                    <a:lstStyle/>
                    <a:p>
                      <a:pPr marL="0" marR="0" algn="ctr">
                        <a:spcBef>
                          <a:spcPts val="0"/>
                        </a:spcBef>
                        <a:spcAft>
                          <a:spcPts val="0"/>
                        </a:spcAft>
                        <a:tabLst>
                          <a:tab pos="285750" algn="l"/>
                        </a:tabLst>
                      </a:pPr>
                      <a:endParaRPr lang="en-US" sz="4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ESN #</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Remarks</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A</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C</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T</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I</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7174">
                <a:tc>
                  <a:txBody>
                    <a:bodyPr/>
                    <a:lstStyle/>
                    <a:p>
                      <a:pPr marL="0" marR="0" algn="ctr">
                        <a:spcBef>
                          <a:spcPts val="0"/>
                        </a:spcBef>
                        <a:spcAft>
                          <a:spcPts val="0"/>
                        </a:spcAft>
                        <a:tabLst>
                          <a:tab pos="285750" algn="l"/>
                        </a:tabLst>
                      </a:pPr>
                      <a:r>
                        <a:rPr lang="en-US" sz="400" b="1" dirty="0">
                          <a:solidFill>
                            <a:srgbClr val="000000"/>
                          </a:solidFill>
                          <a:latin typeface="Arial"/>
                          <a:ea typeface="Times New Roman"/>
                          <a:cs typeface="Times New Roman"/>
                        </a:rPr>
                        <a:t>O</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411521">
                <a:tc>
                  <a:txBody>
                    <a:bodyPr/>
                    <a:lstStyle/>
                    <a:p>
                      <a:pPr marL="0" marR="0" algn="ctr">
                        <a:spcBef>
                          <a:spcPts val="0"/>
                        </a:spcBef>
                        <a:spcAft>
                          <a:spcPts val="0"/>
                        </a:spcAft>
                      </a:pPr>
                      <a:r>
                        <a:rPr lang="en-US" sz="400" b="1" dirty="0">
                          <a:solidFill>
                            <a:srgbClr val="000000"/>
                          </a:solidFill>
                          <a:latin typeface="Arial"/>
                          <a:ea typeface="Times New Roman"/>
                          <a:cs typeface="Times New Roman"/>
                        </a:rPr>
                        <a:t>N</a:t>
                      </a:r>
                      <a:endParaRPr lang="en-US" sz="4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900" b="1" dirty="0">
                          <a:solidFill>
                            <a:srgbClr val="000000"/>
                          </a:solidFill>
                          <a:latin typeface="Arial"/>
                          <a:ea typeface="Times New Roman"/>
                          <a:cs typeface="Times New Roman"/>
                        </a:rPr>
                        <a:t>Telephone Co Tracking #:</a:t>
                      </a:r>
                      <a:endParaRPr lang="en-US" sz="9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dirty="0">
                          <a:solidFill>
                            <a:srgbClr val="000000"/>
                          </a:solidFill>
                          <a:latin typeface="Arial"/>
                          <a:ea typeface="Times New Roman"/>
                          <a:cs typeface="Times New Roman"/>
                        </a:rPr>
                        <a:t>Date Closed</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Arial"/>
                          <a:ea typeface="Times New Roman"/>
                          <a:cs typeface="Times New Roman"/>
                        </a:rPr>
                        <a:t>Initials</a:t>
                      </a:r>
                      <a:endParaRPr lang="en-US" sz="900" dirty="0">
                        <a:latin typeface="Garamond"/>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r">
                        <a:spcBef>
                          <a:spcPts val="0"/>
                        </a:spcBef>
                        <a:spcAft>
                          <a:spcPts val="0"/>
                        </a:spcAft>
                      </a:pPr>
                      <a:endParaRPr lang="en-US" sz="900" dirty="0">
                        <a:solidFill>
                          <a:srgbClr val="000000"/>
                        </a:solidFill>
                        <a:latin typeface="Arial"/>
                        <a:ea typeface="Times New Roman"/>
                        <a:cs typeface="Times New Roman"/>
                      </a:endParaRPr>
                    </a:p>
                  </a:txBody>
                  <a:tcPr marL="9970" marR="997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9864">
                <a:tc gridSpan="9">
                  <a:txBody>
                    <a:bodyPr/>
                    <a:lstStyle/>
                    <a:p>
                      <a:pPr marL="0" marR="0" algn="l">
                        <a:spcBef>
                          <a:spcPts val="0"/>
                        </a:spcBef>
                        <a:spcAft>
                          <a:spcPts val="0"/>
                        </a:spcAft>
                      </a:pPr>
                      <a:r>
                        <a:rPr lang="en-US" sz="1000" b="1" dirty="0">
                          <a:solidFill>
                            <a:srgbClr val="000000"/>
                          </a:solidFill>
                          <a:latin typeface="Arial"/>
                          <a:ea typeface="Times New Roman"/>
                          <a:cs typeface="Times New Roman"/>
                        </a:rPr>
                        <a:t>Signature Authorizing ESN / Agency Change:</a:t>
                      </a:r>
                      <a:endParaRPr lang="en-US" sz="1000" dirty="0">
                        <a:latin typeface="Garamond"/>
                        <a:ea typeface="Times New Roman"/>
                        <a:cs typeface="Times New Roman"/>
                      </a:endParaRPr>
                    </a:p>
                  </a:txBody>
                  <a:tcPr marL="9970" marR="997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spcBef>
                          <a:spcPts val="0"/>
                        </a:spcBef>
                        <a:spcAft>
                          <a:spcPts val="0"/>
                        </a:spcAft>
                      </a:pPr>
                      <a:endParaRPr lang="en-US" sz="1000" dirty="0">
                        <a:latin typeface="Garamond"/>
                        <a:ea typeface="Times New Roman"/>
                        <a:cs typeface="Times New Roman"/>
                      </a:endParaRPr>
                    </a:p>
                  </a:txBody>
                  <a:tcPr marL="9970" marR="9970" marT="0" marB="0">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latin typeface="Garamond"/>
                        <a:ea typeface="Times New Roman"/>
                        <a:cs typeface="Times New Roman"/>
                      </a:endParaRPr>
                    </a:p>
                  </a:txBody>
                  <a:tcPr marL="9970" marR="9970" marT="0" marB="0">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latin typeface="Garamond"/>
                        <a:ea typeface="Times New Roman"/>
                        <a:cs typeface="Times New Roman"/>
                      </a:endParaRPr>
                    </a:p>
                  </a:txBody>
                  <a:tcPr marL="9970" marR="9970" marT="0" marB="0">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latin typeface="Garamond"/>
                        <a:ea typeface="Times New Roman"/>
                        <a:cs typeface="Times New Roman"/>
                      </a:endParaRPr>
                    </a:p>
                  </a:txBody>
                  <a:tcPr marL="9970" marR="9970" marT="0" marB="0">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latin typeface="Garamond"/>
                        <a:ea typeface="Times New Roman"/>
                        <a:cs typeface="Times New Roman"/>
                      </a:endParaRPr>
                    </a:p>
                  </a:txBody>
                  <a:tcPr marL="9970" marR="9970" marT="0" marB="0">
                    <a:lnL>
                      <a:noFill/>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pic>
        <p:nvPicPr>
          <p:cNvPr id="5" name="Picture 4" descr="C:\Documents and Settings\ONVHUEG\Local Settings\Temporary Internet Files\Content.IE5\LQHX0HIZ\MC900413596[1].wmf"/>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1" y="2286000"/>
            <a:ext cx="1524000" cy="13240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normAutofit fontScale="90000"/>
          </a:bodyPr>
          <a:lstStyle/>
          <a:p>
            <a:r>
              <a:rPr lang="en-US" altLang="en-US" dirty="0"/>
              <a:t>Benefits of 9-1-1</a:t>
            </a:r>
            <a:br>
              <a:rPr lang="en-US" altLang="en-US" dirty="0"/>
            </a:br>
            <a:r>
              <a:rPr lang="en-US" altLang="en-US" dirty="0"/>
              <a:t>Benefits to telecommunicators:</a:t>
            </a:r>
            <a:br>
              <a:rPr lang="en-US" altLang="en-US" dirty="0"/>
            </a:br>
            <a:endParaRPr lang="en-US" altLang="en-US" dirty="0"/>
          </a:p>
        </p:txBody>
      </p:sp>
      <p:sp>
        <p:nvSpPr>
          <p:cNvPr id="3" name="Content Placeholder 2"/>
          <p:cNvSpPr>
            <a:spLocks noGrp="1"/>
          </p:cNvSpPr>
          <p:nvPr>
            <p:ph type="subTitle" idx="1"/>
          </p:nvPr>
        </p:nvSpPr>
        <p:spPr>
          <a:xfrm>
            <a:off x="1371600" y="3352800"/>
            <a:ext cx="6400800" cy="2743200"/>
          </a:xfrm>
        </p:spPr>
        <p:txBody>
          <a:bodyPr>
            <a:normAutofit lnSpcReduction="10000"/>
          </a:bodyPr>
          <a:lstStyle/>
          <a:p>
            <a:pPr lvl="1" eaLnBrk="1" hangingPunct="1"/>
            <a:r>
              <a:rPr lang="en-US" altLang="en-US" dirty="0"/>
              <a:t>Rapid access to dispatch points and other PSAPs</a:t>
            </a:r>
          </a:p>
          <a:p>
            <a:pPr lvl="1" eaLnBrk="1" hangingPunct="1"/>
            <a:endParaRPr lang="en-US" altLang="en-US" i="1" u="sng" dirty="0"/>
          </a:p>
          <a:p>
            <a:pPr lvl="1" eaLnBrk="1" hangingPunct="1"/>
            <a:r>
              <a:rPr lang="en-US" altLang="en-US" i="1" u="sng" dirty="0"/>
              <a:t>Initial interrogation is expedited because ANI and ALI are delivered with the call.</a:t>
            </a:r>
          </a:p>
          <a:p>
            <a:pPr lvl="1"/>
            <a:endParaRPr lang="en-US" i="1" dirty="0"/>
          </a:p>
          <a:p>
            <a:pPr lvl="1" eaLnBrk="1" hangingPunct="1"/>
            <a:endParaRPr lang="en-US" altLang="en-US" i="1" u="sng" dirty="0"/>
          </a:p>
        </p:txBody>
      </p:sp>
      <p:graphicFrame>
        <p:nvGraphicFramePr>
          <p:cNvPr id="2" name="Object 1"/>
          <p:cNvGraphicFramePr>
            <a:graphicFrameLocks noChangeAspect="1"/>
          </p:cNvGraphicFramePr>
          <p:nvPr>
            <p:extLst>
              <p:ext uri="{D42A27DB-BD31-4B8C-83A1-F6EECF244321}">
                <p14:modId xmlns:p14="http://schemas.microsoft.com/office/powerpoint/2010/main" val="1839020772"/>
              </p:ext>
            </p:extLst>
          </p:nvPr>
        </p:nvGraphicFramePr>
        <p:xfrm>
          <a:off x="685800" y="609600"/>
          <a:ext cx="2087564" cy="2019068"/>
        </p:xfrm>
        <a:graphic>
          <a:graphicData uri="http://schemas.openxmlformats.org/presentationml/2006/ole">
            <mc:AlternateContent xmlns:mc="http://schemas.openxmlformats.org/markup-compatibility/2006">
              <mc:Choice xmlns:v="urn:schemas-microsoft-com:vml" Requires="v">
                <p:oleObj spid="_x0000_s2143" r:id="rId4" imgW="1113120" imgH="1076040" progId="">
                  <p:embed/>
                </p:oleObj>
              </mc:Choice>
              <mc:Fallback>
                <p:oleObj r:id="rId4" imgW="1113120" imgH="1076040" progId="">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09600"/>
                        <a:ext cx="2087564" cy="2019068"/>
                      </a:xfrm>
                      <a:prstGeom prst="rect">
                        <a:avLst/>
                      </a:prstGeom>
                      <a:noFill/>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Reading the ALI Monitor</a:t>
            </a:r>
          </a:p>
        </p:txBody>
      </p:sp>
      <p:sp>
        <p:nvSpPr>
          <p:cNvPr id="50180" name="TextBox 4"/>
          <p:cNvSpPr txBox="1">
            <a:spLocks noChangeArrowheads="1"/>
          </p:cNvSpPr>
          <p:nvPr/>
        </p:nvSpPr>
        <p:spPr bwMode="auto">
          <a:xfrm>
            <a:off x="685800" y="4690268"/>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Wireline ALI screen</a:t>
            </a:r>
          </a:p>
          <a:p>
            <a:pPr algn="ctr"/>
            <a:r>
              <a:rPr lang="en-US" altLang="en-US" b="1" dirty="0"/>
              <a:t>Special Circumstances</a:t>
            </a:r>
          </a:p>
        </p:txBody>
      </p:sp>
      <p:pic>
        <p:nvPicPr>
          <p:cNvPr id="50181"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752600"/>
            <a:ext cx="3409505" cy="310480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Reading the ALI Monitor</a:t>
            </a:r>
          </a:p>
        </p:txBody>
      </p:sp>
      <p:sp>
        <p:nvSpPr>
          <p:cNvPr id="50180" name="TextBox 4"/>
          <p:cNvSpPr txBox="1">
            <a:spLocks noChangeArrowheads="1"/>
          </p:cNvSpPr>
          <p:nvPr/>
        </p:nvSpPr>
        <p:spPr bwMode="auto">
          <a:xfrm>
            <a:off x="685800" y="4690268"/>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Wireless Default  ALI</a:t>
            </a:r>
          </a:p>
        </p:txBody>
      </p:sp>
      <p:pic>
        <p:nvPicPr>
          <p:cNvPr id="50181"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073" y="1724684"/>
            <a:ext cx="3487254" cy="3180031"/>
          </a:xfrm>
          <a:prstGeom prst="rect">
            <a:avLst/>
          </a:prstGeom>
        </p:spPr>
      </p:pic>
    </p:spTree>
    <p:extLst>
      <p:ext uri="{BB962C8B-B14F-4D97-AF65-F5344CB8AC3E}">
        <p14:creationId xmlns:p14="http://schemas.microsoft.com/office/powerpoint/2010/main" val="40451574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Reading the ALI Monitor</a:t>
            </a:r>
          </a:p>
        </p:txBody>
      </p:sp>
      <p:sp>
        <p:nvSpPr>
          <p:cNvPr id="51204" name="TextBox 4"/>
          <p:cNvSpPr txBox="1">
            <a:spLocks noChangeArrowheads="1"/>
          </p:cNvSpPr>
          <p:nvPr/>
        </p:nvSpPr>
        <p:spPr bwMode="auto">
          <a:xfrm>
            <a:off x="381000" y="3733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Wireless Phase 1</a:t>
            </a:r>
          </a:p>
        </p:txBody>
      </p:sp>
      <p:sp>
        <p:nvSpPr>
          <p:cNvPr id="6" name="Rectangle 5"/>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938" y="1752600"/>
            <a:ext cx="3287524" cy="31242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Reading the ALI Monitor</a:t>
            </a:r>
          </a:p>
        </p:txBody>
      </p:sp>
      <p:sp>
        <p:nvSpPr>
          <p:cNvPr id="52228" name="TextBox 4"/>
          <p:cNvSpPr txBox="1">
            <a:spLocks noChangeArrowheads="1"/>
          </p:cNvSpPr>
          <p:nvPr/>
        </p:nvSpPr>
        <p:spPr bwMode="auto">
          <a:xfrm>
            <a:off x="381000" y="31242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Wireless Phase 2</a:t>
            </a:r>
          </a:p>
        </p:txBody>
      </p:sp>
      <p:sp>
        <p:nvSpPr>
          <p:cNvPr id="6" name="Rectangle 5"/>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55" y="1739991"/>
            <a:ext cx="3428890" cy="3138306"/>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altLang="en-US"/>
              <a:t>Uncertainty and Confidence Factors</a:t>
            </a:r>
          </a:p>
        </p:txBody>
      </p:sp>
      <p:grpSp>
        <p:nvGrpSpPr>
          <p:cNvPr id="53251" name="Group 2"/>
          <p:cNvGrpSpPr>
            <a:grpSpLocks/>
          </p:cNvGrpSpPr>
          <p:nvPr/>
        </p:nvGrpSpPr>
        <p:grpSpPr bwMode="auto">
          <a:xfrm>
            <a:off x="2514600" y="1524000"/>
            <a:ext cx="3360738" cy="3981450"/>
            <a:chOff x="2027" y="2670"/>
            <a:chExt cx="5293" cy="6270"/>
          </a:xfrm>
        </p:grpSpPr>
        <p:pic>
          <p:nvPicPr>
            <p:cNvPr id="53256" name="Object 1"/>
            <p:cNvPicPr>
              <a:picLocks noChangeArrowheads="1"/>
            </p:cNvPicPr>
            <p:nvPr/>
          </p:nvPicPr>
          <p:blipFill>
            <a:blip r:embed="rId3">
              <a:grayscl/>
              <a:extLst>
                <a:ext uri="{28A0092B-C50C-407E-A947-70E740481C1C}">
                  <a14:useLocalDpi xmlns:a14="http://schemas.microsoft.com/office/drawing/2010/main" val="0"/>
                </a:ext>
              </a:extLst>
            </a:blip>
            <a:srcRect t="-365"/>
            <a:stretch>
              <a:fillRect/>
            </a:stretch>
          </p:blipFill>
          <p:spPr bwMode="auto">
            <a:xfrm>
              <a:off x="2027" y="2670"/>
              <a:ext cx="3308" cy="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Object 5"/>
            <p:cNvPicPr>
              <a:picLocks noChangeArrowheads="1"/>
            </p:cNvPicPr>
            <p:nvPr/>
          </p:nvPicPr>
          <p:blipFill>
            <a:blip r:embed="rId4">
              <a:grayscl/>
              <a:extLst>
                <a:ext uri="{28A0092B-C50C-407E-A947-70E740481C1C}">
                  <a14:useLocalDpi xmlns:a14="http://schemas.microsoft.com/office/drawing/2010/main" val="0"/>
                </a:ext>
              </a:extLst>
            </a:blip>
            <a:srcRect l="-316" t="-371" b="-371"/>
            <a:stretch>
              <a:fillRect/>
            </a:stretch>
          </p:blipFill>
          <p:spPr bwMode="auto">
            <a:xfrm>
              <a:off x="4258" y="6075"/>
              <a:ext cx="3062" cy="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258" name="AutoShape 5"/>
            <p:cNvCxnSpPr>
              <a:cxnSpLocks noChangeShapeType="1"/>
            </p:cNvCxnSpPr>
            <p:nvPr/>
          </p:nvCxnSpPr>
          <p:spPr bwMode="auto">
            <a:xfrm>
              <a:off x="5513" y="6524"/>
              <a:ext cx="691" cy="360"/>
            </a:xfrm>
            <a:prstGeom prst="straightConnector1">
              <a:avLst/>
            </a:prstGeom>
            <a:noFill/>
            <a:ln w="22225">
              <a:solidFill>
                <a:srgbClr val="000000"/>
              </a:solidFill>
              <a:round/>
              <a:headEnd/>
              <a:tailEnd/>
            </a:ln>
            <a:extLst>
              <a:ext uri="{909E8E84-426E-40DD-AFC4-6F175D3DCCD1}">
                <a14:hiddenFill xmlns:a14="http://schemas.microsoft.com/office/drawing/2010/main">
                  <a:noFill/>
                </a14:hiddenFill>
              </a:ext>
            </a:extLst>
          </p:spPr>
        </p:cxnSp>
      </p:grpSp>
      <p:pic>
        <p:nvPicPr>
          <p:cNvPr id="53252" name="Object 7"/>
          <p:cNvPicPr>
            <a:picLocks noChangeArrowheads="1"/>
          </p:cNvPicPr>
          <p:nvPr/>
        </p:nvPicPr>
        <p:blipFill>
          <a:blip r:embed="rId5">
            <a:grayscl/>
            <a:extLst>
              <a:ext uri="{28A0092B-C50C-407E-A947-70E740481C1C}">
                <a14:useLocalDpi xmlns:a14="http://schemas.microsoft.com/office/drawing/2010/main" val="0"/>
              </a:ext>
            </a:extLst>
          </a:blip>
          <a:srcRect l="-2055" t="-2586" r="-2055" b="-5171"/>
          <a:stretch>
            <a:fillRect/>
          </a:stretch>
        </p:blipFill>
        <p:spPr bwMode="auto">
          <a:xfrm>
            <a:off x="4953000" y="1828800"/>
            <a:ext cx="466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8" descr="bs00185_"/>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t="31384" r="-7300"/>
          <a:stretch>
            <a:fillRect/>
          </a:stretch>
        </p:blipFill>
        <p:spPr bwMode="auto">
          <a:xfrm>
            <a:off x="5105400" y="2590800"/>
            <a:ext cx="581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9"/>
          <p:cNvSpPr txBox="1">
            <a:spLocks noChangeArrowheads="1"/>
          </p:cNvSpPr>
          <p:nvPr/>
        </p:nvSpPr>
        <p:spPr bwMode="auto">
          <a:xfrm>
            <a:off x="5638800" y="1447800"/>
            <a:ext cx="320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Estimated Latitude and Longitude delivered to the PSAP</a:t>
            </a:r>
          </a:p>
        </p:txBody>
      </p:sp>
      <p:sp>
        <p:nvSpPr>
          <p:cNvPr id="53255" name="TextBox 10"/>
          <p:cNvSpPr txBox="1">
            <a:spLocks noChangeArrowheads="1"/>
          </p:cNvSpPr>
          <p:nvPr/>
        </p:nvSpPr>
        <p:spPr bwMode="auto">
          <a:xfrm>
            <a:off x="5791200" y="27432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Caller’s actual location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Reading the ALI Monitor</a:t>
            </a:r>
          </a:p>
        </p:txBody>
      </p:sp>
      <p:sp>
        <p:nvSpPr>
          <p:cNvPr id="54276" name="TextBox 4"/>
          <p:cNvSpPr txBox="1">
            <a:spLocks noChangeArrowheads="1"/>
          </p:cNvSpPr>
          <p:nvPr/>
        </p:nvSpPr>
        <p:spPr bwMode="auto">
          <a:xfrm>
            <a:off x="342900" y="4690268"/>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WPH 1 - WPH 2 Capable</a:t>
            </a:r>
          </a:p>
        </p:txBody>
      </p:sp>
      <p:pic>
        <p:nvPicPr>
          <p:cNvPr id="54277"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581" y="1726450"/>
            <a:ext cx="3488238" cy="31765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Reading the ALI Monitor</a:t>
            </a:r>
          </a:p>
        </p:txBody>
      </p:sp>
      <p:sp>
        <p:nvSpPr>
          <p:cNvPr id="55300" name="TextBox 4"/>
          <p:cNvSpPr txBox="1">
            <a:spLocks noChangeArrowheads="1"/>
          </p:cNvSpPr>
          <p:nvPr/>
        </p:nvSpPr>
        <p:spPr bwMode="auto">
          <a:xfrm>
            <a:off x="457200" y="4551362"/>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Stationary VoIP Screen</a:t>
            </a:r>
          </a:p>
        </p:txBody>
      </p:sp>
      <p:pic>
        <p:nvPicPr>
          <p:cNvPr id="55301"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088" y="1752138"/>
            <a:ext cx="3409224" cy="312512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Reading the ALI Monitor</a:t>
            </a:r>
          </a:p>
        </p:txBody>
      </p:sp>
      <p:sp>
        <p:nvSpPr>
          <p:cNvPr id="56325" name="TextBox 4"/>
          <p:cNvSpPr txBox="1">
            <a:spLocks noChangeArrowheads="1"/>
          </p:cNvSpPr>
          <p:nvPr/>
        </p:nvSpPr>
        <p:spPr bwMode="auto">
          <a:xfrm>
            <a:off x="152400" y="4690836"/>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Nomadic VoIP </a:t>
            </a:r>
            <a:r>
              <a:rPr lang="en-US" altLang="en-US" b="1" i="1" dirty="0"/>
              <a:t>with</a:t>
            </a:r>
            <a:r>
              <a:rPr lang="en-US" altLang="en-US" b="1" dirty="0"/>
              <a:t> VPC ALI </a:t>
            </a:r>
          </a:p>
        </p:txBody>
      </p:sp>
      <p:pic>
        <p:nvPicPr>
          <p:cNvPr id="56326"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989" y="1736838"/>
            <a:ext cx="3465422" cy="315572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Reading the ALI Monitor</a:t>
            </a:r>
          </a:p>
        </p:txBody>
      </p:sp>
      <p:sp>
        <p:nvSpPr>
          <p:cNvPr id="57348" name="TextBox 4"/>
          <p:cNvSpPr txBox="1">
            <a:spLocks noChangeArrowheads="1"/>
          </p:cNvSpPr>
          <p:nvPr/>
        </p:nvSpPr>
        <p:spPr bwMode="auto">
          <a:xfrm>
            <a:off x="214086" y="4800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Nomadic VoIP Default Screen</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53422"/>
            <a:ext cx="3429000" cy="312255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Reading the ALI Monitor</a:t>
            </a:r>
          </a:p>
        </p:txBody>
      </p:sp>
      <p:sp>
        <p:nvSpPr>
          <p:cNvPr id="57348" name="TextBox 4"/>
          <p:cNvSpPr txBox="1">
            <a:spLocks noChangeArrowheads="1"/>
          </p:cNvSpPr>
          <p:nvPr/>
        </p:nvSpPr>
        <p:spPr bwMode="auto">
          <a:xfrm>
            <a:off x="214086" y="4800600"/>
            <a:ext cx="3581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VoIP Default Routing Screen</a:t>
            </a:r>
          </a:p>
          <a:p>
            <a:pPr algn="ctr"/>
            <a:r>
              <a:rPr lang="en-US" altLang="en-US" b="1" dirty="0"/>
              <a:t>Utilizing the Operator Service Number</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296" y="1752600"/>
            <a:ext cx="3430808" cy="3124200"/>
          </a:xfrm>
          <a:prstGeom prst="rect">
            <a:avLst/>
          </a:prstGeom>
        </p:spPr>
      </p:pic>
    </p:spTree>
    <p:extLst>
      <p:ext uri="{BB962C8B-B14F-4D97-AF65-F5344CB8AC3E}">
        <p14:creationId xmlns:p14="http://schemas.microsoft.com/office/powerpoint/2010/main" val="106194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US" altLang="en-US" dirty="0"/>
              <a:t>Benefits of 9-1-1</a:t>
            </a:r>
          </a:p>
        </p:txBody>
      </p:sp>
      <p:sp>
        <p:nvSpPr>
          <p:cNvPr id="3" name="Content Placeholder 2"/>
          <p:cNvSpPr>
            <a:spLocks noGrp="1"/>
          </p:cNvSpPr>
          <p:nvPr>
            <p:ph type="subTitle" idx="1"/>
          </p:nvPr>
        </p:nvSpPr>
        <p:spPr>
          <a:xfrm>
            <a:off x="533400" y="3429000"/>
            <a:ext cx="8077200" cy="2209800"/>
          </a:xfrm>
        </p:spPr>
        <p:txBody>
          <a:bodyPr>
            <a:normAutofit fontScale="70000" lnSpcReduction="20000"/>
          </a:bodyPr>
          <a:lstStyle/>
          <a:p>
            <a:pPr lvl="1" eaLnBrk="1" hangingPunct="1"/>
            <a:r>
              <a:rPr lang="en-US" altLang="en-US" i="1" dirty="0"/>
              <a:t>Why is it not a good practice to except the ALI information without verifying it with the caller?</a:t>
            </a:r>
          </a:p>
          <a:p>
            <a:pPr lvl="1" eaLnBrk="1" hangingPunct="1"/>
            <a:r>
              <a:rPr lang="en-US" altLang="en-US" i="1" dirty="0"/>
              <a:t>Wireless calls display the cell tower location not the caller. Why are the calls routed to a local PSAP and not one for the entire state?</a:t>
            </a:r>
          </a:p>
          <a:p>
            <a:pPr lvl="1"/>
            <a:r>
              <a:rPr lang="en-US" i="1" dirty="0"/>
              <a:t>Is it better to verify the ALI information by reading it back to the caller or asking them for their location, callback number and name?</a:t>
            </a:r>
            <a:endParaRPr lang="en-US" dirty="0"/>
          </a:p>
          <a:p>
            <a:pPr lvl="1" eaLnBrk="1" hangingPunct="1"/>
            <a:endParaRPr lang="en-US" altLang="en-US" i="1" dirty="0"/>
          </a:p>
          <a:p>
            <a:pPr lvl="1" eaLnBrk="1" hangingPunct="1"/>
            <a:endParaRPr lang="en-US" altLang="en-US" i="1" dirty="0"/>
          </a:p>
          <a:p>
            <a:pPr lvl="1" eaLnBrk="1" hangingPunct="1"/>
            <a:endParaRPr lang="en-US" altLang="en-US" i="1" dirty="0"/>
          </a:p>
        </p:txBody>
      </p:sp>
      <p:pic>
        <p:nvPicPr>
          <p:cNvPr id="8196" name="Picture 11" descr="C:\Documents and Settings\onvhueg\Local Settings\Temporary Internet Files\Content.IE5\LXWAPS3F\MCj036316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9906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42898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Reading the ALI Monitor</a:t>
            </a:r>
          </a:p>
        </p:txBody>
      </p:sp>
      <p:sp>
        <p:nvSpPr>
          <p:cNvPr id="57348" name="TextBox 4"/>
          <p:cNvSpPr txBox="1">
            <a:spLocks noChangeArrowheads="1"/>
          </p:cNvSpPr>
          <p:nvPr/>
        </p:nvSpPr>
        <p:spPr bwMode="auto">
          <a:xfrm>
            <a:off x="214086" y="4800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Wireless/VoIP Combination</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609" y="1752600"/>
            <a:ext cx="3430806" cy="3124200"/>
          </a:xfrm>
          <a:prstGeom prst="rect">
            <a:avLst/>
          </a:prstGeom>
        </p:spPr>
      </p:pic>
    </p:spTree>
    <p:extLst>
      <p:ext uri="{BB962C8B-B14F-4D97-AF65-F5344CB8AC3E}">
        <p14:creationId xmlns:p14="http://schemas.microsoft.com/office/powerpoint/2010/main" val="19669687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Reading the ALI Monitor</a:t>
            </a:r>
          </a:p>
        </p:txBody>
      </p:sp>
      <p:sp>
        <p:nvSpPr>
          <p:cNvPr id="57348" name="TextBox 4"/>
          <p:cNvSpPr txBox="1">
            <a:spLocks noChangeArrowheads="1"/>
          </p:cNvSpPr>
          <p:nvPr/>
        </p:nvSpPr>
        <p:spPr bwMode="auto">
          <a:xfrm>
            <a:off x="214086" y="4800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Wireless/VoIP Combination</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52600"/>
            <a:ext cx="3426030" cy="3124200"/>
          </a:xfrm>
          <a:prstGeom prst="rect">
            <a:avLst/>
          </a:prstGeom>
        </p:spPr>
      </p:pic>
    </p:spTree>
    <p:extLst>
      <p:ext uri="{BB962C8B-B14F-4D97-AF65-F5344CB8AC3E}">
        <p14:creationId xmlns:p14="http://schemas.microsoft.com/office/powerpoint/2010/main" val="1795242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Reading the ALI Monitor</a:t>
            </a:r>
          </a:p>
        </p:txBody>
      </p:sp>
      <p:sp>
        <p:nvSpPr>
          <p:cNvPr id="57348" name="TextBox 4"/>
          <p:cNvSpPr txBox="1">
            <a:spLocks noChangeArrowheads="1"/>
          </p:cNvSpPr>
          <p:nvPr/>
        </p:nvSpPr>
        <p:spPr bwMode="auto">
          <a:xfrm>
            <a:off x="214086" y="4800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Wireless/VoIP Combination</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67819"/>
            <a:ext cx="3414609" cy="3108981"/>
          </a:xfrm>
          <a:prstGeom prst="rect">
            <a:avLst/>
          </a:prstGeom>
        </p:spPr>
      </p:pic>
    </p:spTree>
    <p:extLst>
      <p:ext uri="{BB962C8B-B14F-4D97-AF65-F5344CB8AC3E}">
        <p14:creationId xmlns:p14="http://schemas.microsoft.com/office/powerpoint/2010/main" val="17975775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Reading the ALI Monitor</a:t>
            </a:r>
          </a:p>
        </p:txBody>
      </p:sp>
      <p:sp>
        <p:nvSpPr>
          <p:cNvPr id="57348" name="TextBox 4"/>
          <p:cNvSpPr txBox="1">
            <a:spLocks noChangeArrowheads="1"/>
          </p:cNvSpPr>
          <p:nvPr/>
        </p:nvSpPr>
        <p:spPr bwMode="auto">
          <a:xfrm>
            <a:off x="214086" y="4800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Wireless/VoIP Combination</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52600"/>
            <a:ext cx="3429000" cy="3131750"/>
          </a:xfrm>
          <a:prstGeom prst="rect">
            <a:avLst/>
          </a:prstGeom>
        </p:spPr>
      </p:pic>
    </p:spTree>
    <p:extLst>
      <p:ext uri="{BB962C8B-B14F-4D97-AF65-F5344CB8AC3E}">
        <p14:creationId xmlns:p14="http://schemas.microsoft.com/office/powerpoint/2010/main" val="5273482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Reading the ALI Monitor</a:t>
            </a:r>
          </a:p>
        </p:txBody>
      </p:sp>
      <p:sp>
        <p:nvSpPr>
          <p:cNvPr id="3" name="Content Placeholder 2"/>
          <p:cNvSpPr>
            <a:spLocks noGrp="1"/>
          </p:cNvSpPr>
          <p:nvPr>
            <p:ph idx="1"/>
          </p:nvPr>
        </p:nvSpPr>
        <p:spPr>
          <a:xfrm>
            <a:off x="1295400" y="1600200"/>
            <a:ext cx="7391400" cy="4525963"/>
          </a:xfrm>
        </p:spPr>
        <p:txBody>
          <a:bodyPr/>
          <a:lstStyle/>
          <a:p>
            <a:r>
              <a:rPr lang="en-US" altLang="en-US" sz="2800" i="1" dirty="0"/>
              <a:t>What is the most reliable way to determine if the location offered is the cell tower or the caller?</a:t>
            </a:r>
          </a:p>
          <a:p>
            <a:r>
              <a:rPr lang="en-US" altLang="en-US" sz="2800" i="1" dirty="0"/>
              <a:t>If the information on the ALI screen needs to be corrected where is the correction sent?</a:t>
            </a:r>
          </a:p>
          <a:p>
            <a:endParaRPr lang="en-US" altLang="en-US" sz="2400" dirty="0"/>
          </a:p>
          <a:p>
            <a:pPr lvl="1"/>
            <a:endParaRPr lang="en-US" altLang="en-US" dirty="0"/>
          </a:p>
          <a:p>
            <a:pPr lvl="1"/>
            <a:endParaRPr lang="en-US" altLang="en-US" dirty="0"/>
          </a:p>
        </p:txBody>
      </p:sp>
      <p:pic>
        <p:nvPicPr>
          <p:cNvPr id="378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9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Text to 9-1-1</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a:spLocks noGrp="1"/>
          </p:cNvSpPr>
          <p:nvPr>
            <p:ph idx="1"/>
          </p:nvPr>
        </p:nvSpPr>
        <p:spPr>
          <a:xfrm>
            <a:off x="2133600" y="1417638"/>
            <a:ext cx="6553200" cy="4525963"/>
          </a:xfrm>
        </p:spPr>
        <p:txBody>
          <a:bodyPr>
            <a:normAutofit fontScale="85000" lnSpcReduction="20000"/>
          </a:bodyPr>
          <a:lstStyle/>
          <a:p>
            <a:r>
              <a:rPr lang="en-US" dirty="0"/>
              <a:t>Texting to 9-1-1 was intended to be offered in the “next generation 9-1-1”. This would include video, audio and MMS messaging. As this is not in the near future it was decided to go for an “interim” solution that would provide SMS texting now without additional equipment or cost to the PSAPs.</a:t>
            </a:r>
          </a:p>
          <a:p>
            <a:r>
              <a:rPr lang="en-US" dirty="0"/>
              <a:t>SMS does not allow sending pictures, video, recorded messages or special characters. These are considered MMS messages and cannot be used to text 9-1-1 at this time.</a:t>
            </a:r>
          </a:p>
          <a:p>
            <a:endParaRPr lang="en-US" dirty="0"/>
          </a:p>
          <a:p>
            <a:endParaRPr lang="en-US" i="1" dirty="0"/>
          </a:p>
        </p:txBody>
      </p:sp>
    </p:spTree>
    <p:extLst>
      <p:ext uri="{BB962C8B-B14F-4D97-AF65-F5344CB8AC3E}">
        <p14:creationId xmlns:p14="http://schemas.microsoft.com/office/powerpoint/2010/main" val="294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Text to 9-1-1</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a:spLocks noGrp="1"/>
          </p:cNvSpPr>
          <p:nvPr>
            <p:ph idx="1"/>
          </p:nvPr>
        </p:nvSpPr>
        <p:spPr>
          <a:xfrm>
            <a:off x="2133600" y="1417638"/>
            <a:ext cx="6553200" cy="4525963"/>
          </a:xfrm>
        </p:spPr>
        <p:txBody>
          <a:bodyPr>
            <a:normAutofit fontScale="92500" lnSpcReduction="10000"/>
          </a:bodyPr>
          <a:lstStyle/>
          <a:p>
            <a:r>
              <a:rPr lang="en-US" dirty="0"/>
              <a:t>Routing the text messages is similar to routing cell phone calls. Depending on the carrier, the text message will be routed based on the centroid of the cell towers coverage area or it may be routed based on the approximate location of the device being used. In each case the location used will be plotted on a map of the state</a:t>
            </a:r>
            <a:endParaRPr lang="en-US" i="1" dirty="0"/>
          </a:p>
        </p:txBody>
      </p:sp>
    </p:spTree>
    <p:extLst>
      <p:ext uri="{BB962C8B-B14F-4D97-AF65-F5344CB8AC3E}">
        <p14:creationId xmlns:p14="http://schemas.microsoft.com/office/powerpoint/2010/main" val="35596900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Text to 9-1-1</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a:spLocks noGrp="1"/>
          </p:cNvSpPr>
          <p:nvPr>
            <p:ph idx="1"/>
          </p:nvPr>
        </p:nvSpPr>
        <p:spPr>
          <a:xfrm>
            <a:off x="2133600" y="1417638"/>
            <a:ext cx="6553200" cy="4525963"/>
          </a:xfrm>
        </p:spPr>
        <p:txBody>
          <a:bodyPr>
            <a:normAutofit/>
          </a:bodyPr>
          <a:lstStyle/>
          <a:p>
            <a:r>
              <a:rPr lang="en-US" dirty="0"/>
              <a:t>Text messages can be delivered to the PSAP using the existing 9-1-1 phone circuits or over the internet. Both have been chosen for use in this project. </a:t>
            </a:r>
          </a:p>
        </p:txBody>
      </p:sp>
    </p:spTree>
    <p:extLst>
      <p:ext uri="{BB962C8B-B14F-4D97-AF65-F5344CB8AC3E}">
        <p14:creationId xmlns:p14="http://schemas.microsoft.com/office/powerpoint/2010/main" val="15850247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Text to 9-1-1</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5345796"/>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Text over Existing 9-1-1 Network</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592" y="1219200"/>
            <a:ext cx="5818208" cy="3995099"/>
          </a:xfrm>
          <a:prstGeom prst="rect">
            <a:avLst/>
          </a:prstGeom>
          <a:noFill/>
          <a:ln>
            <a:noFill/>
          </a:ln>
          <a:extLst/>
        </p:spPr>
      </p:pic>
    </p:spTree>
    <p:extLst>
      <p:ext uri="{BB962C8B-B14F-4D97-AF65-F5344CB8AC3E}">
        <p14:creationId xmlns:p14="http://schemas.microsoft.com/office/powerpoint/2010/main" val="24240667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Text to 9-1-1</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4086" y="4800600"/>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Text over Existing 9-1-1 Network</a:t>
            </a:r>
          </a:p>
        </p:txBody>
      </p:sp>
      <p:sp>
        <p:nvSpPr>
          <p:cNvPr id="6" name="Rectangle 5"/>
          <p:cNvSpPr/>
          <p:nvPr/>
        </p:nvSpPr>
        <p:spPr>
          <a:xfrm>
            <a:off x="4343400" y="1600200"/>
            <a:ext cx="4038600" cy="34290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0" y="1759962"/>
            <a:ext cx="3200400" cy="30406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757" y="1745448"/>
            <a:ext cx="3200400" cy="3040638"/>
          </a:xfrm>
          <a:prstGeom prst="rect">
            <a:avLst/>
          </a:prstGeom>
        </p:spPr>
      </p:pic>
    </p:spTree>
    <p:extLst>
      <p:ext uri="{BB962C8B-B14F-4D97-AF65-F5344CB8AC3E}">
        <p14:creationId xmlns:p14="http://schemas.microsoft.com/office/powerpoint/2010/main" val="269707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altLang="en-US"/>
              <a:t>New Jersey’s 9-1-1 Organizational Structure</a:t>
            </a:r>
          </a:p>
        </p:txBody>
      </p:sp>
      <p:sp>
        <p:nvSpPr>
          <p:cNvPr id="10243" name="Content Placeholder 2"/>
          <p:cNvSpPr>
            <a:spLocks noGrp="1"/>
          </p:cNvSpPr>
          <p:nvPr>
            <p:ph type="subTitle" idx="1"/>
          </p:nvPr>
        </p:nvSpPr>
        <p:spPr/>
        <p:txBody>
          <a:bodyPr>
            <a:normAutofit fontScale="85000" lnSpcReduction="20000"/>
          </a:bodyPr>
          <a:lstStyle/>
          <a:p>
            <a:pPr eaLnBrk="1" hangingPunct="1"/>
            <a:r>
              <a:rPr lang="en-US" altLang="en-US" dirty="0"/>
              <a:t>State Level:</a:t>
            </a:r>
          </a:p>
          <a:p>
            <a:pPr lvl="1" eaLnBrk="1" hangingPunct="1"/>
            <a:r>
              <a:rPr lang="en-US" altLang="en-US" dirty="0"/>
              <a:t>NJ Public Safety Communications Commission</a:t>
            </a:r>
          </a:p>
          <a:p>
            <a:pPr lvl="1" eaLnBrk="1" hangingPunct="1"/>
            <a:r>
              <a:rPr lang="en-US" altLang="en-US" dirty="0"/>
              <a:t>Office of Emergency Telecommunications Services (OETS)</a:t>
            </a:r>
          </a:p>
        </p:txBody>
      </p:sp>
      <p:pic>
        <p:nvPicPr>
          <p:cNvPr id="10244" name="Picture 2" descr="New Jersey State Seal "/>
          <p:cNvPicPr>
            <a:picLocks noChangeAspect="1" noChangeArrowheads="1"/>
          </p:cNvPicPr>
          <p:nvPr/>
        </p:nvPicPr>
        <p:blipFill>
          <a:blip r:embed="rId3" r:link="rId4">
            <a:grayscl/>
            <a:extLst>
              <a:ext uri="{28A0092B-C50C-407E-A947-70E740481C1C}">
                <a14:useLocalDpi xmlns:a14="http://schemas.microsoft.com/office/drawing/2010/main" val="0"/>
              </a:ext>
            </a:extLst>
          </a:blip>
          <a:srcRect/>
          <a:stretch>
            <a:fillRect/>
          </a:stretch>
        </p:blipFill>
        <p:spPr bwMode="auto">
          <a:xfrm>
            <a:off x="0" y="1828800"/>
            <a:ext cx="15478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500"/>
                                        <p:tgtEl>
                                          <p:spTgt spid="10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5"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Text to 9-1-1</a:t>
            </a:r>
          </a:p>
        </p:txBody>
      </p:sp>
      <p:pic>
        <p:nvPicPr>
          <p:cNvPr id="57349" name="Picture 2" descr="MCPE01039_0000[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flipH="1">
            <a:off x="0" y="22860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4086" y="4800600"/>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 Text over Internet</a:t>
            </a: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71600"/>
            <a:ext cx="5222240" cy="4403725"/>
          </a:xfrm>
          <a:prstGeom prst="rect">
            <a:avLst/>
          </a:prstGeom>
          <a:noFill/>
          <a:ln>
            <a:noFill/>
          </a:ln>
          <a:extLst/>
        </p:spPr>
      </p:pic>
    </p:spTree>
    <p:extLst>
      <p:ext uri="{BB962C8B-B14F-4D97-AF65-F5344CB8AC3E}">
        <p14:creationId xmlns:p14="http://schemas.microsoft.com/office/powerpoint/2010/main" val="37922880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Text to 9-1-1</a:t>
            </a:r>
          </a:p>
        </p:txBody>
      </p:sp>
      <p:sp>
        <p:nvSpPr>
          <p:cNvPr id="3" name="Content Placeholder 2"/>
          <p:cNvSpPr>
            <a:spLocks noGrp="1"/>
          </p:cNvSpPr>
          <p:nvPr>
            <p:ph idx="1"/>
          </p:nvPr>
        </p:nvSpPr>
        <p:spPr>
          <a:xfrm>
            <a:off x="1295400" y="1600200"/>
            <a:ext cx="7391400" cy="4525963"/>
          </a:xfrm>
        </p:spPr>
        <p:txBody>
          <a:bodyPr/>
          <a:lstStyle/>
          <a:p>
            <a:r>
              <a:rPr lang="en-US" altLang="en-US" sz="2800" i="1" dirty="0"/>
              <a:t>What does a PSAP have to do to prepare to receive Text to 9-1-1 messages?</a:t>
            </a:r>
          </a:p>
          <a:p>
            <a:endParaRPr lang="en-US" altLang="en-US" sz="2800" i="1" dirty="0"/>
          </a:p>
          <a:p>
            <a:r>
              <a:rPr lang="en-US" altLang="en-US" sz="2800" i="1" dirty="0"/>
              <a:t>If the sender stops replying to the PSAP what should they do?</a:t>
            </a:r>
            <a:endParaRPr lang="en-US" altLang="en-US" sz="2400" dirty="0"/>
          </a:p>
          <a:p>
            <a:pPr lvl="1"/>
            <a:endParaRPr lang="en-US" altLang="en-US" dirty="0"/>
          </a:p>
          <a:p>
            <a:pPr lvl="1"/>
            <a:endParaRPr lang="en-US" altLang="en-US" dirty="0"/>
          </a:p>
        </p:txBody>
      </p:sp>
      <p:pic>
        <p:nvPicPr>
          <p:cNvPr id="37892" name="Picture 11" descr="C:\Documents and Settings\onvhueg\Local Settings\Temporary Internet Files\Content.IE5\LXWAPS3F\MCj036316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1600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577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Next Generation 9-1-1</a:t>
            </a:r>
          </a:p>
        </p:txBody>
      </p:sp>
      <p:sp>
        <p:nvSpPr>
          <p:cNvPr id="3" name="Content Placeholder 2"/>
          <p:cNvSpPr>
            <a:spLocks noGrp="1"/>
          </p:cNvSpPr>
          <p:nvPr>
            <p:ph idx="1"/>
          </p:nvPr>
        </p:nvSpPr>
        <p:spPr/>
        <p:txBody>
          <a:bodyPr/>
          <a:lstStyle/>
          <a:p>
            <a:r>
              <a:rPr lang="en-US" altLang="en-US"/>
              <a:t>Will be an IP based network</a:t>
            </a:r>
          </a:p>
          <a:p>
            <a:r>
              <a:rPr lang="en-US" altLang="en-US"/>
              <a:t>Allow text messages, instant messaging and other media </a:t>
            </a:r>
          </a:p>
          <a:p>
            <a:r>
              <a:rPr lang="en-US" altLang="en-US"/>
              <a:t>Will facilitate and simplify wide-range transfer of information (beyond the state boundaries).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3276600" cy="29718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934" y="2023526"/>
            <a:ext cx="3003132" cy="2734748"/>
          </a:xfrm>
          <a:prstGeom prst="rect">
            <a:avLst/>
          </a:prstGeom>
        </p:spPr>
      </p:pic>
      <p:sp>
        <p:nvSpPr>
          <p:cNvPr id="4" name="Title 1"/>
          <p:cNvSpPr txBox="1">
            <a:spLocks/>
          </p:cNvSpPr>
          <p:nvPr/>
        </p:nvSpPr>
        <p:spPr>
          <a:xfrm>
            <a:off x="1206500" y="274638"/>
            <a:ext cx="7480300" cy="1143000"/>
          </a:xfrm>
          <a:prstGeom prst="rect">
            <a:avLst/>
          </a:prstGeom>
        </p:spPr>
        <p:txBody>
          <a:bodyPr/>
          <a:lstStyle>
            <a:lvl1pPr algn="ctr" defTabSz="457200" rtl="0" eaLnBrk="1" latinLnBrk="0" hangingPunct="1">
              <a:spcBef>
                <a:spcPct val="0"/>
              </a:spcBef>
              <a:buNone/>
              <a:defRPr sz="4000" b="1" i="0" kern="1200">
                <a:solidFill>
                  <a:schemeClr val="tx1"/>
                </a:solidFill>
                <a:latin typeface="Myriad Pro"/>
                <a:ea typeface="+mj-ea"/>
                <a:cs typeface="Myriad Pro"/>
              </a:defRPr>
            </a:lvl1pPr>
          </a:lstStyle>
          <a:p>
            <a:pPr fontAlgn="auto">
              <a:spcAft>
                <a:spcPts val="0"/>
              </a:spcAft>
            </a:pPr>
            <a:r>
              <a:rPr lang="en-US" altLang="en-US" dirty="0"/>
              <a:t>Sample ALI Screens</a:t>
            </a:r>
          </a:p>
        </p:txBody>
      </p:sp>
    </p:spTree>
    <p:extLst>
      <p:ext uri="{BB962C8B-B14F-4D97-AF65-F5344CB8AC3E}">
        <p14:creationId xmlns:p14="http://schemas.microsoft.com/office/powerpoint/2010/main" val="1055832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3276600" cy="29718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206500" y="274638"/>
            <a:ext cx="7480300" cy="1143000"/>
          </a:xfrm>
          <a:prstGeom prst="rect">
            <a:avLst/>
          </a:prstGeom>
        </p:spPr>
        <p:txBody>
          <a:bodyPr/>
          <a:lstStyle>
            <a:lvl1pPr algn="ctr" defTabSz="457200" rtl="0" eaLnBrk="1" latinLnBrk="0" hangingPunct="1">
              <a:spcBef>
                <a:spcPct val="0"/>
              </a:spcBef>
              <a:buNone/>
              <a:defRPr sz="4000" b="1" i="0" kern="1200">
                <a:solidFill>
                  <a:schemeClr val="tx1"/>
                </a:solidFill>
                <a:latin typeface="Myriad Pro"/>
                <a:ea typeface="+mj-ea"/>
                <a:cs typeface="Myriad Pro"/>
              </a:defRPr>
            </a:lvl1pPr>
          </a:lstStyle>
          <a:p>
            <a:pPr fontAlgn="auto">
              <a:spcAft>
                <a:spcPts val="0"/>
              </a:spcAft>
            </a:pPr>
            <a:r>
              <a:rPr lang="en-US" altLang="en-US" dirty="0"/>
              <a:t>Sample ALI Screens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951" y="2095500"/>
            <a:ext cx="2841097" cy="2590800"/>
          </a:xfrm>
          <a:prstGeom prst="rect">
            <a:avLst/>
          </a:prstGeom>
        </p:spPr>
      </p:pic>
    </p:spTree>
    <p:extLst>
      <p:ext uri="{BB962C8B-B14F-4D97-AF65-F5344CB8AC3E}">
        <p14:creationId xmlns:p14="http://schemas.microsoft.com/office/powerpoint/2010/main" val="1858964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3276600" cy="29718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206500" y="274638"/>
            <a:ext cx="7480300" cy="1143000"/>
          </a:xfrm>
          <a:prstGeom prst="rect">
            <a:avLst/>
          </a:prstGeom>
        </p:spPr>
        <p:txBody>
          <a:bodyPr/>
          <a:lstStyle>
            <a:lvl1pPr algn="ctr" defTabSz="457200" rtl="0" eaLnBrk="1" latinLnBrk="0" hangingPunct="1">
              <a:spcBef>
                <a:spcPct val="0"/>
              </a:spcBef>
              <a:buNone/>
              <a:defRPr sz="4000" b="1" i="0" kern="1200">
                <a:solidFill>
                  <a:schemeClr val="tx1"/>
                </a:solidFill>
                <a:latin typeface="Myriad Pro"/>
                <a:ea typeface="+mj-ea"/>
                <a:cs typeface="Myriad Pro"/>
              </a:defRPr>
            </a:lvl1pPr>
          </a:lstStyle>
          <a:p>
            <a:pPr fontAlgn="auto">
              <a:spcAft>
                <a:spcPts val="0"/>
              </a:spcAft>
            </a:pPr>
            <a:r>
              <a:rPr lang="en-US" altLang="en-US" dirty="0"/>
              <a:t>Sample ALI Screens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021114"/>
            <a:ext cx="4310259" cy="2739571"/>
          </a:xfrm>
          <a:prstGeom prst="rect">
            <a:avLst/>
          </a:prstGeom>
        </p:spPr>
      </p:pic>
    </p:spTree>
    <p:extLst>
      <p:ext uri="{BB962C8B-B14F-4D97-AF65-F5344CB8AC3E}">
        <p14:creationId xmlns:p14="http://schemas.microsoft.com/office/powerpoint/2010/main" val="3297659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3276600" cy="29718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206500" y="274638"/>
            <a:ext cx="7480300" cy="1143000"/>
          </a:xfrm>
          <a:prstGeom prst="rect">
            <a:avLst/>
          </a:prstGeom>
        </p:spPr>
        <p:txBody>
          <a:bodyPr/>
          <a:lstStyle>
            <a:lvl1pPr algn="ctr" defTabSz="457200" rtl="0" eaLnBrk="1" latinLnBrk="0" hangingPunct="1">
              <a:spcBef>
                <a:spcPct val="0"/>
              </a:spcBef>
              <a:buNone/>
              <a:defRPr sz="4000" b="1" i="0" kern="1200">
                <a:solidFill>
                  <a:schemeClr val="tx1"/>
                </a:solidFill>
                <a:latin typeface="Myriad Pro"/>
                <a:ea typeface="+mj-ea"/>
                <a:cs typeface="Myriad Pro"/>
              </a:defRPr>
            </a:lvl1pPr>
          </a:lstStyle>
          <a:p>
            <a:pPr fontAlgn="auto">
              <a:spcAft>
                <a:spcPts val="0"/>
              </a:spcAft>
            </a:pPr>
            <a:r>
              <a:rPr lang="en-US" altLang="en-US" dirty="0"/>
              <a:t>Sample ALI Screens</a:t>
            </a:r>
          </a:p>
        </p:txBody>
      </p:sp>
      <p:sp>
        <p:nvSpPr>
          <p:cNvPr id="5" name="Text Box 3"/>
          <p:cNvSpPr txBox="1">
            <a:spLocks noChangeArrowheads="1"/>
          </p:cNvSpPr>
          <p:nvPr/>
        </p:nvSpPr>
        <p:spPr bwMode="auto">
          <a:xfrm>
            <a:off x="3352800" y="2143840"/>
            <a:ext cx="2810510" cy="2432838"/>
          </a:xfrm>
          <a:prstGeom prst="rect">
            <a:avLst/>
          </a:prstGeom>
          <a:solidFill>
            <a:srgbClr val="080808"/>
          </a:solidFill>
          <a:ln w="57150">
            <a:solidFill>
              <a:schemeClr val="bg1"/>
            </a:solidFill>
            <a:miter lim="800000"/>
            <a:headEnd/>
            <a:tailEnd/>
          </a:ln>
        </p:spPr>
        <p:txBody>
          <a:bodyPr wrap="square">
            <a:noAutofit/>
          </a:bodyPr>
          <a:lstStyle/>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*WRLS PH2*</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609-610-0676 10:30:46  03-22-16</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Text to TTY call</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Text 2 TTY</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+040.032324  –074.857922</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UNC: 0001709  000%          WPH2</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ESRD # 609-511-0790     ESN 5444</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BURLINGTON CO COMM</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F1=NJSP BRDTN 609       298-1170</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F2=PENNSYLVANIA SP 215  493-4011</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F3=PHILADELPHIA PD 215  521-2724</a:t>
            </a:r>
            <a:endParaRPr lang="en-US" sz="1200" dirty="0">
              <a:effectLst/>
              <a:latin typeface="Times New Roman" panose="02020603050405020304" pitchFamily="18" charset="0"/>
              <a:ea typeface="Times New Roman" panose="02020603050405020304" pitchFamily="18" charset="0"/>
            </a:endParaRPr>
          </a:p>
          <a:p>
            <a:pPr marL="0" marR="0" eaLnBrk="0" fontAlgn="base" hangingPunct="0">
              <a:spcBef>
                <a:spcPts val="0"/>
              </a:spcBef>
              <a:spcAft>
                <a:spcPts val="0"/>
              </a:spcAft>
            </a:pPr>
            <a:r>
              <a:rPr lang="en-US" sz="800" b="1" kern="1200" dirty="0">
                <a:solidFill>
                  <a:srgbClr val="FFFFFF"/>
                </a:solidFill>
                <a:effectLst/>
                <a:latin typeface="Courier New" panose="02070309020205020404" pitchFamily="49" charset="0"/>
                <a:ea typeface="Times New Roman" panose="02020603050405020304" pitchFamily="18" charset="0"/>
                <a:cs typeface="Times New Roman" panose="02020603050405020304" pitchFamily="18" charset="0"/>
              </a:rPr>
              <a:t>	            LEC SPPCS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22225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3276600" cy="29718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206500" y="274638"/>
            <a:ext cx="7480300" cy="1143000"/>
          </a:xfrm>
          <a:prstGeom prst="rect">
            <a:avLst/>
          </a:prstGeom>
        </p:spPr>
        <p:txBody>
          <a:bodyPr/>
          <a:lstStyle>
            <a:lvl1pPr algn="ctr" defTabSz="457200" rtl="0" eaLnBrk="1" latinLnBrk="0" hangingPunct="1">
              <a:spcBef>
                <a:spcPct val="0"/>
              </a:spcBef>
              <a:buNone/>
              <a:defRPr sz="4000" b="1" i="0" kern="1200">
                <a:solidFill>
                  <a:schemeClr val="tx1"/>
                </a:solidFill>
                <a:latin typeface="Myriad Pro"/>
                <a:ea typeface="+mj-ea"/>
                <a:cs typeface="Myriad Pro"/>
              </a:defRPr>
            </a:lvl1pPr>
          </a:lstStyle>
          <a:p>
            <a:pPr fontAlgn="auto">
              <a:spcAft>
                <a:spcPts val="0"/>
              </a:spcAft>
            </a:pPr>
            <a:r>
              <a:rPr lang="en-US" altLang="en-US" dirty="0"/>
              <a:t>Sample ALI Screens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 y="1211580"/>
            <a:ext cx="6537960" cy="4434840"/>
          </a:xfrm>
          <a:prstGeom prst="rect">
            <a:avLst/>
          </a:prstGeom>
        </p:spPr>
      </p:pic>
    </p:spTree>
    <p:extLst>
      <p:ext uri="{BB962C8B-B14F-4D97-AF65-F5344CB8AC3E}">
        <p14:creationId xmlns:p14="http://schemas.microsoft.com/office/powerpoint/2010/main" val="12991338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3276600" cy="29718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206500" y="274638"/>
            <a:ext cx="7480300" cy="1143000"/>
          </a:xfrm>
          <a:prstGeom prst="rect">
            <a:avLst/>
          </a:prstGeom>
        </p:spPr>
        <p:txBody>
          <a:bodyPr/>
          <a:lstStyle>
            <a:lvl1pPr algn="ctr" defTabSz="457200" rtl="0" eaLnBrk="1" latinLnBrk="0" hangingPunct="1">
              <a:spcBef>
                <a:spcPct val="0"/>
              </a:spcBef>
              <a:buNone/>
              <a:defRPr sz="4000" b="1" i="0" kern="1200">
                <a:solidFill>
                  <a:schemeClr val="tx1"/>
                </a:solidFill>
                <a:latin typeface="Myriad Pro"/>
                <a:ea typeface="+mj-ea"/>
                <a:cs typeface="Myriad Pro"/>
              </a:defRPr>
            </a:lvl1pPr>
          </a:lstStyle>
          <a:p>
            <a:pPr fontAlgn="auto">
              <a:spcAft>
                <a:spcPts val="0"/>
              </a:spcAft>
            </a:pPr>
            <a:r>
              <a:rPr lang="en-US" altLang="en-US" dirty="0"/>
              <a:t>Sample ALI Screens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561" y="2025433"/>
            <a:ext cx="2993877" cy="2730933"/>
          </a:xfrm>
          <a:prstGeom prst="rect">
            <a:avLst/>
          </a:prstGeom>
        </p:spPr>
      </p:pic>
    </p:spTree>
    <p:extLst>
      <p:ext uri="{BB962C8B-B14F-4D97-AF65-F5344CB8AC3E}">
        <p14:creationId xmlns:p14="http://schemas.microsoft.com/office/powerpoint/2010/main" val="6177987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3276600" cy="2971800"/>
          </a:xfrm>
          <a:prstGeom prst="rect">
            <a:avLst/>
          </a:prstGeom>
          <a:solidFill>
            <a:schemeClr val="tx1"/>
          </a:solidFill>
          <a:ln w="254000">
            <a:solidFill>
              <a:schemeClr val="tx1">
                <a:lumMod val="65000"/>
                <a:lumOff val="35000"/>
              </a:schemeClr>
            </a:solidFill>
          </a:ln>
          <a:scene3d>
            <a:camera prst="orthographicFront"/>
            <a:lightRig rig="threePt" dir="t"/>
          </a:scene3d>
          <a:sp3d extrusionH="508000">
            <a:bevelT w="342900" h="69850" prst="hardEdge"/>
            <a:extrusionClr>
              <a:schemeClr val="tx1">
                <a:lumMod val="65000"/>
                <a:lumOff val="3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206500" y="274638"/>
            <a:ext cx="7480300" cy="1143000"/>
          </a:xfrm>
          <a:prstGeom prst="rect">
            <a:avLst/>
          </a:prstGeom>
        </p:spPr>
        <p:txBody>
          <a:bodyPr/>
          <a:lstStyle>
            <a:lvl1pPr algn="ctr" defTabSz="457200" rtl="0" eaLnBrk="1" latinLnBrk="0" hangingPunct="1">
              <a:spcBef>
                <a:spcPct val="0"/>
              </a:spcBef>
              <a:buNone/>
              <a:defRPr sz="4000" b="1" i="0" kern="1200">
                <a:solidFill>
                  <a:schemeClr val="tx1"/>
                </a:solidFill>
                <a:latin typeface="Myriad Pro"/>
                <a:ea typeface="+mj-ea"/>
                <a:cs typeface="Myriad Pro"/>
              </a:defRPr>
            </a:lvl1pPr>
          </a:lstStyle>
          <a:p>
            <a:pPr fontAlgn="auto">
              <a:spcAft>
                <a:spcPts val="0"/>
              </a:spcAft>
            </a:pPr>
            <a:r>
              <a:rPr lang="en-US" altLang="en-US" dirty="0"/>
              <a:t>Sample ALI Screens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065" y="2019300"/>
            <a:ext cx="3012870" cy="2743200"/>
          </a:xfrm>
          <a:prstGeom prst="rect">
            <a:avLst/>
          </a:prstGeom>
        </p:spPr>
      </p:pic>
    </p:spTree>
    <p:extLst>
      <p:ext uri="{BB962C8B-B14F-4D97-AF65-F5344CB8AC3E}">
        <p14:creationId xmlns:p14="http://schemas.microsoft.com/office/powerpoint/2010/main" val="724645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7|0.9|8.9|20.4|9.7"/>
</p:tagLst>
</file>

<file path=ppt/tags/tag2.xml><?xml version="1.0" encoding="utf-8"?>
<p:tagLst xmlns:a="http://schemas.openxmlformats.org/drawingml/2006/main" xmlns:r="http://schemas.openxmlformats.org/officeDocument/2006/relationships" xmlns:p="http://schemas.openxmlformats.org/presentationml/2006/main">
  <p:tag name="TIMING" val="|5.8|4.4|9.6"/>
</p:tagLst>
</file>

<file path=ppt/tags/tag3.xml><?xml version="1.0" encoding="utf-8"?>
<p:tagLst xmlns:a="http://schemas.openxmlformats.org/drawingml/2006/main" xmlns:r="http://schemas.openxmlformats.org/officeDocument/2006/relationships" xmlns:p="http://schemas.openxmlformats.org/presentationml/2006/main">
  <p:tag name="TIMING" val="|9.4|6.2"/>
</p:tagLst>
</file>

<file path=ppt/tags/tag4.xml><?xml version="1.0" encoding="utf-8"?>
<p:tagLst xmlns:a="http://schemas.openxmlformats.org/drawingml/2006/main" xmlns:r="http://schemas.openxmlformats.org/officeDocument/2006/relationships" xmlns:p="http://schemas.openxmlformats.org/presentationml/2006/main">
  <p:tag name="TIMING" val="|0.9|0.8|4.6|1.3|1.1"/>
</p:tagLst>
</file>

<file path=ppt/tags/tag5.xml><?xml version="1.0" encoding="utf-8"?>
<p:tagLst xmlns:a="http://schemas.openxmlformats.org/drawingml/2006/main" xmlns:r="http://schemas.openxmlformats.org/officeDocument/2006/relationships" xmlns:p="http://schemas.openxmlformats.org/presentationml/2006/main">
  <p:tag name="TIMING" val="|9.4|6.2"/>
</p:tagLst>
</file>

<file path=ppt/theme/theme1.xml><?xml version="1.0" encoding="utf-8"?>
<a:theme xmlns:a="http://schemas.openxmlformats.org/drawingml/2006/main" name="TITLE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4B2A79F-E360-4F6B-BA6B-124DD1B7C319}" vid="{C34AC510-03AC-47CB-87F3-EE6D59DACD0B}"/>
    </a:ext>
  </a:extLst>
</a:theme>
</file>

<file path=ppt/theme/theme2.xml><?xml version="1.0" encoding="utf-8"?>
<a:theme xmlns:a="http://schemas.openxmlformats.org/drawingml/2006/main" name="NJOIT_2016_v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4B2A79F-E360-4F6B-BA6B-124DD1B7C319}" vid="{350A8787-A1BF-4D8E-A87B-48D136BAF0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NJOIT_2016</Template>
  <TotalTime>3500</TotalTime>
  <Words>14251</Words>
  <Application>Microsoft Office PowerPoint</Application>
  <PresentationFormat>On-screen Show (4:3)</PresentationFormat>
  <Paragraphs>1046</Paragraphs>
  <Slides>99</Slides>
  <Notes>99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99</vt:i4>
      </vt:variant>
    </vt:vector>
  </HeadingPairs>
  <TitlesOfParts>
    <vt:vector size="109" baseType="lpstr">
      <vt:lpstr>Arial</vt:lpstr>
      <vt:lpstr>Arial Black</vt:lpstr>
      <vt:lpstr>Calibri</vt:lpstr>
      <vt:lpstr>Courier New</vt:lpstr>
      <vt:lpstr>Garamond</vt:lpstr>
      <vt:lpstr>Myriad Pro</vt:lpstr>
      <vt:lpstr>Myriad Pro Cond</vt:lpstr>
      <vt:lpstr>Times New Roman</vt:lpstr>
      <vt:lpstr>TITLE SLIDE MASTER</vt:lpstr>
      <vt:lpstr>NJOIT_2016_v6</vt:lpstr>
      <vt:lpstr>Introduction to the NEW JERSEY 9-1-1  Network</vt:lpstr>
      <vt:lpstr>Historical Overview</vt:lpstr>
      <vt:lpstr>Historical Overview</vt:lpstr>
      <vt:lpstr>HISTORICAL OVERVIEW</vt:lpstr>
      <vt:lpstr>Benefits of 9-1-1 Benefits to the public</vt:lpstr>
      <vt:lpstr>Benefits of 9-1-1 Benefits to emergency responders: </vt:lpstr>
      <vt:lpstr>Benefits of 9-1-1 Benefits to telecommunicators: </vt:lpstr>
      <vt:lpstr>Benefits of 9-1-1</vt:lpstr>
      <vt:lpstr>New Jersey’s 9-1-1 Organizational Structure</vt:lpstr>
      <vt:lpstr>New Jersey’s 9-1-1 Organizational Structure</vt:lpstr>
      <vt:lpstr>New Jersey’s 9-1-1 Organizational Structure</vt:lpstr>
      <vt:lpstr>New Jersey’s 9-1-1 Organizational Structure</vt:lpstr>
      <vt:lpstr>New Jersey’s 9-1-1 Organizational Structure</vt:lpstr>
      <vt:lpstr>New Jersey’s 9-1-1 Organizational Structure</vt:lpstr>
      <vt:lpstr>PowerPoint Presentation</vt:lpstr>
      <vt:lpstr>PowerPoint Presentation</vt:lpstr>
      <vt:lpstr>PowerPoint Presentation</vt:lpstr>
      <vt:lpstr>New Jersey’s 9-1-1 Organizational Structure</vt:lpstr>
      <vt:lpstr>New Jersey’s 9-1-1 Organizational Structure</vt:lpstr>
      <vt:lpstr>Differences Between Basic and Enhanced 9-1-1</vt:lpstr>
      <vt:lpstr>Differences Between Basic and Enhanced 9-1-1</vt:lpstr>
      <vt:lpstr>Differences Between Basic and Enhanced 9-1-1</vt:lpstr>
      <vt:lpstr>Differences Between Basic and Enhanced 9-1-1</vt:lpstr>
      <vt:lpstr>Differences Between Basic and Enhanced 9-1-1</vt:lpstr>
      <vt:lpstr>Differences Between Basic and Enhanced 9-1-1</vt:lpstr>
      <vt:lpstr>Differences Between Basic and Enhanced 9-1-1</vt:lpstr>
      <vt:lpstr>Differences Between Basic and Enhanced 9-1-1</vt:lpstr>
      <vt:lpstr>Wireless 9-1-1</vt:lpstr>
      <vt:lpstr>Wireless 9-1-1</vt:lpstr>
      <vt:lpstr>Wireless 9-1-1: WPH 1</vt:lpstr>
      <vt:lpstr>Wireless 9-1-1</vt:lpstr>
      <vt:lpstr>Wireless 9-1-1: WPH2</vt:lpstr>
      <vt:lpstr>Wireless 9-1-1: WPH2</vt:lpstr>
      <vt:lpstr>Wireless 9-1-1</vt:lpstr>
      <vt:lpstr>VoIP 9-1-1</vt:lpstr>
      <vt:lpstr>VoIP 9-1-1</vt:lpstr>
      <vt:lpstr>VoIP 9-1-1</vt:lpstr>
      <vt:lpstr>VoIP 9-1-1</vt:lpstr>
      <vt:lpstr>NJ 9-1-1 –  Special Features</vt:lpstr>
      <vt:lpstr>NJ 9-1-1 –  Special Features</vt:lpstr>
      <vt:lpstr>NJ 9-1-1 –  Special Features</vt:lpstr>
      <vt:lpstr>NJ 9-1-1 –  Special Features</vt:lpstr>
      <vt:lpstr>NJ 9-1-1 –  Special Features</vt:lpstr>
      <vt:lpstr>NJ 9-1-1 –  Special Features</vt:lpstr>
      <vt:lpstr>Special Features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Equipment and Operational Standards</vt:lpstr>
      <vt:lpstr>Reading the ALI Monitor</vt:lpstr>
      <vt:lpstr>Reading the ALI Monitor</vt:lpstr>
      <vt:lpstr>Reading the ALI Monitor</vt:lpstr>
      <vt:lpstr>PowerPoint Presentation</vt:lpstr>
      <vt:lpstr>Reading the ALI Monitor</vt:lpstr>
      <vt:lpstr>Reading the ALI Monitor</vt:lpstr>
      <vt:lpstr>PSAP Inquiry Form</vt:lpstr>
      <vt:lpstr>PSAP Inquiry Form</vt:lpstr>
      <vt:lpstr>PSAP Inquiry Form</vt:lpstr>
      <vt:lpstr>Reading the ALI Monitor</vt:lpstr>
      <vt:lpstr>Reading the ALI Monitor</vt:lpstr>
      <vt:lpstr>Reading the ALI Monitor</vt:lpstr>
      <vt:lpstr>Reading the ALI Monitor</vt:lpstr>
      <vt:lpstr>Uncertainty and Confidence Factors</vt:lpstr>
      <vt:lpstr>Reading the ALI Monitor</vt:lpstr>
      <vt:lpstr>Reading the ALI Monitor</vt:lpstr>
      <vt:lpstr>Reading the ALI Monitor</vt:lpstr>
      <vt:lpstr>Reading the ALI Monitor</vt:lpstr>
      <vt:lpstr>Reading the ALI Monitor</vt:lpstr>
      <vt:lpstr>Reading the ALI Monitor</vt:lpstr>
      <vt:lpstr>Reading the ALI Monitor</vt:lpstr>
      <vt:lpstr>Reading the ALI Monitor</vt:lpstr>
      <vt:lpstr>Reading the ALI Monitor</vt:lpstr>
      <vt:lpstr>Reading the ALI Monitor</vt:lpstr>
      <vt:lpstr>Text to 9-1-1</vt:lpstr>
      <vt:lpstr>Text to 9-1-1</vt:lpstr>
      <vt:lpstr>Text to 9-1-1</vt:lpstr>
      <vt:lpstr>Text to 9-1-1</vt:lpstr>
      <vt:lpstr>Text to 9-1-1</vt:lpstr>
      <vt:lpstr>Text to 9-1-1</vt:lpstr>
      <vt:lpstr>Text to 9-1-1</vt:lpstr>
      <vt:lpstr>Next Generation 9-1-1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9-1-1</dc:title>
  <dc:subject/>
  <dc:creator>Mars, Charles</dc:creator>
  <cp:keywords/>
  <dc:description/>
  <cp:lastModifiedBy>Mars, Charles</cp:lastModifiedBy>
  <cp:revision>134</cp:revision>
  <cp:lastPrinted>1601-01-01T00:00:00Z</cp:lastPrinted>
  <dcterms:created xsi:type="dcterms:W3CDTF">2017-05-08T14:30:20Z</dcterms:created>
  <dcterms:modified xsi:type="dcterms:W3CDTF">2021-01-21T15:39:33Z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TC010721341033</vt:lpwstr>
  </property>
</Properties>
</file>